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Caveat"/>
      <p:regular r:id="rId20"/>
      <p:bold r:id="rId21"/>
    </p:embeddedFont>
    <p:embeddedFont>
      <p:font typeface="Nunito"/>
      <p:regular r:id="rId22"/>
      <p:bold r:id="rId23"/>
      <p:italic r:id="rId24"/>
      <p:boldItalic r:id="rId25"/>
    </p:embeddedFont>
    <p:embeddedFont>
      <p:font typeface="Lobster"/>
      <p:regular r:id="rId26"/>
    </p:embeddedFont>
    <p:embeddedFont>
      <p:font typeface="Maven Pro"/>
      <p:regular r:id="rId27"/>
      <p:bold r:id="rId28"/>
    </p:embeddedFont>
    <p:embeddedFont>
      <p:font typeface="Pacifico"/>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veat-regular.fntdata"/><Relationship Id="rId22" Type="http://schemas.openxmlformats.org/officeDocument/2006/relationships/font" Target="fonts/Nunito-regular.fntdata"/><Relationship Id="rId21" Type="http://schemas.openxmlformats.org/officeDocument/2006/relationships/font" Target="fonts/Caveat-bold.fntdata"/><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Lobster-regular.fntdata"/><Relationship Id="rId25" Type="http://schemas.openxmlformats.org/officeDocument/2006/relationships/font" Target="fonts/Nunito-boldItalic.fntdata"/><Relationship Id="rId28" Type="http://schemas.openxmlformats.org/officeDocument/2006/relationships/font" Target="fonts/MavenPro-bold.fntdata"/><Relationship Id="rId27" Type="http://schemas.openxmlformats.org/officeDocument/2006/relationships/font" Target="fonts/MavenPr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acifico-regular.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png>
</file>

<file path=ppt/media/image3.jpg>
</file>

<file path=ppt/media/image4.jp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g7e51448f35_0_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7e51448f35_0_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4" name="Shape 424"/>
        <p:cNvGrpSpPr/>
        <p:nvPr/>
      </p:nvGrpSpPr>
      <p:grpSpPr>
        <a:xfrm>
          <a:off x="0" y="0"/>
          <a:ext cx="0" cy="0"/>
          <a:chOff x="0" y="0"/>
          <a:chExt cx="0" cy="0"/>
        </a:xfrm>
      </p:grpSpPr>
      <p:sp>
        <p:nvSpPr>
          <p:cNvPr id="425" name="Google Shape;425;g7e184744c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7e184744c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Google Shape;430;g7e4f6df56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7e4f6df56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6" name="Shape 436"/>
        <p:cNvGrpSpPr/>
        <p:nvPr/>
      </p:nvGrpSpPr>
      <p:grpSpPr>
        <a:xfrm>
          <a:off x="0" y="0"/>
          <a:ext cx="0" cy="0"/>
          <a:chOff x="0" y="0"/>
          <a:chExt cx="0" cy="0"/>
        </a:xfrm>
      </p:grpSpPr>
      <p:sp>
        <p:nvSpPr>
          <p:cNvPr id="437" name="Google Shape;437;g7e51448f35_0_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7e51448f35_0_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g7e51448f35_0_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7e51448f35_0_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7e52c5097b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g7e52c5097b_1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Google Shape;3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7cf75cb063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7cf75cb063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g7e51448f35_0_7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7e51448f35_0_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g7e51448f3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7e51448f3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7e18c4158e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7e18c4158e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7e656c224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7e656c224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7e656c224a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7e656c224a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79" name="Shape 279"/>
        <p:cNvGrpSpPr/>
        <p:nvPr/>
      </p:nvGrpSpPr>
      <p:grpSpPr>
        <a:xfrm>
          <a:off x="0" y="0"/>
          <a:ext cx="0" cy="0"/>
          <a:chOff x="0" y="0"/>
          <a:chExt cx="0" cy="0"/>
        </a:xfrm>
      </p:grpSpPr>
      <p:sp>
        <p:nvSpPr>
          <p:cNvPr id="280" name="Google Shape;280;p14"/>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81" name="Google Shape;281;p14"/>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282" name="Google Shape;282;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3" name="Google Shape;283;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4" name="Google Shape;284;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85" name="Shape 285"/>
        <p:cNvGrpSpPr/>
        <p:nvPr/>
      </p:nvGrpSpPr>
      <p:grpSpPr>
        <a:xfrm>
          <a:off x="0" y="0"/>
          <a:ext cx="0" cy="0"/>
          <a:chOff x="0" y="0"/>
          <a:chExt cx="0" cy="0"/>
        </a:xfrm>
      </p:grpSpPr>
      <p:sp>
        <p:nvSpPr>
          <p:cNvPr id="286" name="Google Shape;286;p1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87" name="Google Shape;287;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88" name="Google Shape;288;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9" name="Google Shape;289;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0" name="Google Shape;290;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91" name="Shape 291"/>
        <p:cNvGrpSpPr/>
        <p:nvPr/>
      </p:nvGrpSpPr>
      <p:grpSpPr>
        <a:xfrm>
          <a:off x="0" y="0"/>
          <a:ext cx="0" cy="0"/>
          <a:chOff x="0" y="0"/>
          <a:chExt cx="0" cy="0"/>
        </a:xfrm>
      </p:grpSpPr>
      <p:sp>
        <p:nvSpPr>
          <p:cNvPr id="292" name="Google Shape;292;p16"/>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93" name="Google Shape;293;p16"/>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294" name="Google Shape;294;p1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5" name="Google Shape;295;p1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6" name="Google Shape;296;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97" name="Shape 297"/>
        <p:cNvGrpSpPr/>
        <p:nvPr/>
      </p:nvGrpSpPr>
      <p:grpSpPr>
        <a:xfrm>
          <a:off x="0" y="0"/>
          <a:ext cx="0" cy="0"/>
          <a:chOff x="0" y="0"/>
          <a:chExt cx="0" cy="0"/>
        </a:xfrm>
      </p:grpSpPr>
      <p:sp>
        <p:nvSpPr>
          <p:cNvPr id="298" name="Google Shape;298;p1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99" name="Google Shape;299;p17"/>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00" name="Google Shape;300;p17"/>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01" name="Google Shape;301;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02" name="Google Shape;302;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03" name="Google Shape;303;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04" name="Shape 304"/>
        <p:cNvGrpSpPr/>
        <p:nvPr/>
      </p:nvGrpSpPr>
      <p:grpSpPr>
        <a:xfrm>
          <a:off x="0" y="0"/>
          <a:ext cx="0" cy="0"/>
          <a:chOff x="0" y="0"/>
          <a:chExt cx="0" cy="0"/>
        </a:xfrm>
      </p:grpSpPr>
      <p:sp>
        <p:nvSpPr>
          <p:cNvPr id="305" name="Google Shape;305;p18"/>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06" name="Google Shape;306;p18"/>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307" name="Google Shape;307;p18"/>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08" name="Google Shape;308;p18"/>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309" name="Google Shape;309;p18"/>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10" name="Google Shape;310;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1" name="Google Shape;311;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2" name="Google Shape;312;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3" name="Shape 313"/>
        <p:cNvGrpSpPr/>
        <p:nvPr/>
      </p:nvGrpSpPr>
      <p:grpSpPr>
        <a:xfrm>
          <a:off x="0" y="0"/>
          <a:ext cx="0" cy="0"/>
          <a:chOff x="0" y="0"/>
          <a:chExt cx="0" cy="0"/>
        </a:xfrm>
      </p:grpSpPr>
      <p:sp>
        <p:nvSpPr>
          <p:cNvPr id="314" name="Google Shape;314;p19"/>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5" name="Google Shape;315;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6" name="Google Shape;316;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17" name="Google Shape;317;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18" name="Shape 318"/>
        <p:cNvGrpSpPr/>
        <p:nvPr/>
      </p:nvGrpSpPr>
      <p:grpSpPr>
        <a:xfrm>
          <a:off x="0" y="0"/>
          <a:ext cx="0" cy="0"/>
          <a:chOff x="0" y="0"/>
          <a:chExt cx="0" cy="0"/>
        </a:xfrm>
      </p:grpSpPr>
      <p:sp>
        <p:nvSpPr>
          <p:cNvPr id="319" name="Google Shape;319;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20" name="Google Shape;320;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21" name="Google Shape;321;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322" name="Shape 322"/>
        <p:cNvGrpSpPr/>
        <p:nvPr/>
      </p:nvGrpSpPr>
      <p:grpSpPr>
        <a:xfrm>
          <a:off x="0" y="0"/>
          <a:ext cx="0" cy="0"/>
          <a:chOff x="0" y="0"/>
          <a:chExt cx="0" cy="0"/>
        </a:xfrm>
      </p:grpSpPr>
      <p:sp>
        <p:nvSpPr>
          <p:cNvPr id="323" name="Google Shape;323;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24" name="Google Shape;324;p21"/>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325" name="Google Shape;325;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326" name="Google Shape;326;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27" name="Google Shape;327;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28" name="Google Shape;328;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329" name="Shape 329"/>
        <p:cNvGrpSpPr/>
        <p:nvPr/>
      </p:nvGrpSpPr>
      <p:grpSpPr>
        <a:xfrm>
          <a:off x="0" y="0"/>
          <a:ext cx="0" cy="0"/>
          <a:chOff x="0" y="0"/>
          <a:chExt cx="0" cy="0"/>
        </a:xfrm>
      </p:grpSpPr>
      <p:sp>
        <p:nvSpPr>
          <p:cNvPr id="330" name="Google Shape;330;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1" name="Google Shape;331;p22"/>
          <p:cNvSpPr/>
          <p:nvPr>
            <p:ph idx="2" type="pic"/>
          </p:nvPr>
        </p:nvSpPr>
        <p:spPr>
          <a:xfrm>
            <a:off x="3887391" y="740569"/>
            <a:ext cx="4629150" cy="3655219"/>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332" name="Google Shape;332;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333" name="Google Shape;333;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34" name="Google Shape;334;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35" name="Google Shape;335;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336" name="Shape 336"/>
        <p:cNvGrpSpPr/>
        <p:nvPr/>
      </p:nvGrpSpPr>
      <p:grpSpPr>
        <a:xfrm>
          <a:off x="0" y="0"/>
          <a:ext cx="0" cy="0"/>
          <a:chOff x="0" y="0"/>
          <a:chExt cx="0" cy="0"/>
        </a:xfrm>
      </p:grpSpPr>
      <p:sp>
        <p:nvSpPr>
          <p:cNvPr id="337" name="Google Shape;337;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8" name="Google Shape;338;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39" name="Google Shape;339;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40" name="Google Shape;340;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41" name="Google Shape;341;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342" name="Shape 342"/>
        <p:cNvGrpSpPr/>
        <p:nvPr/>
      </p:nvGrpSpPr>
      <p:grpSpPr>
        <a:xfrm>
          <a:off x="0" y="0"/>
          <a:ext cx="0" cy="0"/>
          <a:chOff x="0" y="0"/>
          <a:chExt cx="0" cy="0"/>
        </a:xfrm>
      </p:grpSpPr>
      <p:sp>
        <p:nvSpPr>
          <p:cNvPr id="343" name="Google Shape;343;p24"/>
          <p:cNvSpPr txBox="1"/>
          <p:nvPr>
            <p:ph type="title"/>
          </p:nvPr>
        </p:nvSpPr>
        <p:spPr>
          <a:xfrm rot="5400000">
            <a:off x="5350073" y="1467446"/>
            <a:ext cx="4358879" cy="1971675"/>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44" name="Google Shape;344;p24"/>
          <p:cNvSpPr txBox="1"/>
          <p:nvPr>
            <p:ph idx="1" type="body"/>
          </p:nvPr>
        </p:nvSpPr>
        <p:spPr>
          <a:xfrm rot="5400000">
            <a:off x="1349573" y="-447079"/>
            <a:ext cx="4358879" cy="5800725"/>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45" name="Google Shape;345;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46" name="Google Shape;346;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47" name="Google Shape;347;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73" name="Shape 273"/>
        <p:cNvGrpSpPr/>
        <p:nvPr/>
      </p:nvGrpSpPr>
      <p:grpSpPr>
        <a:xfrm>
          <a:off x="0" y="0"/>
          <a:ext cx="0" cy="0"/>
          <a:chOff x="0" y="0"/>
          <a:chExt cx="0" cy="0"/>
        </a:xfrm>
      </p:grpSpPr>
      <p:sp>
        <p:nvSpPr>
          <p:cNvPr id="274" name="Google Shape;274;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275" name="Google Shape;275;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76" name="Google Shape;276;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277" name="Google Shape;277;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278" name="Google Shape;278;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tuyengiao.vn/theo-guong-bac" TargetMode="External"/><Relationship Id="rId4" Type="http://schemas.openxmlformats.org/officeDocument/2006/relationships/hyperlink" Target="http://www.daibieunhandan.v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3.jpg"/><Relationship Id="rId5" Type="http://schemas.openxmlformats.org/officeDocument/2006/relationships/image" Target="../media/image2.png"/><Relationship Id="rId6"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51" name="Shape 351"/>
        <p:cNvGrpSpPr/>
        <p:nvPr/>
      </p:nvGrpSpPr>
      <p:grpSpPr>
        <a:xfrm>
          <a:off x="0" y="0"/>
          <a:ext cx="0" cy="0"/>
          <a:chOff x="0" y="0"/>
          <a:chExt cx="0" cy="0"/>
        </a:xfrm>
      </p:grpSpPr>
      <p:sp>
        <p:nvSpPr>
          <p:cNvPr id="352" name="Google Shape;352;p25"/>
          <p:cNvSpPr txBox="1"/>
          <p:nvPr/>
        </p:nvSpPr>
        <p:spPr>
          <a:xfrm>
            <a:off x="5065425" y="1883675"/>
            <a:ext cx="4078500" cy="322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Times New Roman"/>
              <a:ea typeface="Times New Roman"/>
              <a:cs typeface="Times New Roman"/>
              <a:sym typeface="Times New Roman"/>
            </a:endParaRPr>
          </a:p>
          <a:p>
            <a:pPr indent="0" lvl="0" marL="0" rtl="0" algn="l">
              <a:spcBef>
                <a:spcPts val="0"/>
              </a:spcBef>
              <a:spcAft>
                <a:spcPts val="0"/>
              </a:spcAft>
              <a:buNone/>
            </a:pPr>
            <a:r>
              <a:t/>
            </a:r>
            <a:endParaRPr b="1" i="1" sz="3000">
              <a:latin typeface="Caveat"/>
              <a:ea typeface="Caveat"/>
              <a:cs typeface="Caveat"/>
              <a:sym typeface="Caveat"/>
            </a:endParaRPr>
          </a:p>
          <a:p>
            <a:pPr indent="0" lvl="0" marL="0" rtl="0" algn="l">
              <a:spcBef>
                <a:spcPts val="0"/>
              </a:spcBef>
              <a:spcAft>
                <a:spcPts val="0"/>
              </a:spcAft>
              <a:buNone/>
            </a:pPr>
            <a:r>
              <a:rPr b="1" i="1" lang="en-GB" sz="3000">
                <a:latin typeface="Lobster"/>
                <a:ea typeface="Lobster"/>
                <a:cs typeface="Lobster"/>
                <a:sym typeface="Lobster"/>
              </a:rPr>
              <a:t>ĐẶC ĐIỂM CỦA CHỦ NGHĨA XÃ HỘI</a:t>
            </a:r>
            <a:r>
              <a:rPr b="1" i="1" lang="en-GB" sz="3000">
                <a:latin typeface="Lobster"/>
                <a:ea typeface="Lobster"/>
                <a:cs typeface="Lobster"/>
                <a:sym typeface="Lobster"/>
              </a:rPr>
              <a:t> </a:t>
            </a:r>
            <a:r>
              <a:rPr b="1" i="1" lang="en-GB" sz="3000">
                <a:latin typeface="Lobster"/>
                <a:ea typeface="Lobster"/>
                <a:cs typeface="Lobster"/>
                <a:sym typeface="Lobster"/>
              </a:rPr>
              <a:t>TRONG TƯ TƯỞNG HỒ CHÍ MINH</a:t>
            </a:r>
            <a:endParaRPr b="1" i="1" sz="3000">
              <a:latin typeface="Lobster"/>
              <a:ea typeface="Lobster"/>
              <a:cs typeface="Lobster"/>
              <a:sym typeface="Lobs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427" name="Shape 427"/>
        <p:cNvGrpSpPr/>
        <p:nvPr/>
      </p:nvGrpSpPr>
      <p:grpSpPr>
        <a:xfrm>
          <a:off x="0" y="0"/>
          <a:ext cx="0" cy="0"/>
          <a:chOff x="0" y="0"/>
          <a:chExt cx="0" cy="0"/>
        </a:xfrm>
      </p:grpSpPr>
      <p:sp>
        <p:nvSpPr>
          <p:cNvPr id="428" name="Google Shape;428;p34"/>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2500"/>
              <a:t>III - MỤC TIÊU VÀ ĐỘNG LỰC CỦA CHỦ NGHĨA XÃ HỘI Ở VIỆT NAM</a:t>
            </a:r>
            <a:endParaRPr sz="2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32" name="Shape 432"/>
        <p:cNvGrpSpPr/>
        <p:nvPr/>
      </p:nvGrpSpPr>
      <p:grpSpPr>
        <a:xfrm>
          <a:off x="0" y="0"/>
          <a:ext cx="0" cy="0"/>
          <a:chOff x="0" y="0"/>
          <a:chExt cx="0" cy="0"/>
        </a:xfrm>
      </p:grpSpPr>
      <p:sp>
        <p:nvSpPr>
          <p:cNvPr id="433" name="Google Shape;433;p3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FF00"/>
                </a:solidFill>
              </a:rPr>
              <a:t>Mục tiêu &amp; động lực của chủ nghĩa xã hội ở Việt Nam</a:t>
            </a:r>
            <a:endParaRPr>
              <a:solidFill>
                <a:srgbClr val="00FF00"/>
              </a:solidFill>
            </a:endParaRPr>
          </a:p>
        </p:txBody>
      </p:sp>
      <p:sp>
        <p:nvSpPr>
          <p:cNvPr id="434" name="Google Shape;434;p35"/>
          <p:cNvSpPr txBox="1"/>
          <p:nvPr>
            <p:ph idx="1" type="body"/>
          </p:nvPr>
        </p:nvSpPr>
        <p:spPr>
          <a:xfrm>
            <a:off x="0" y="0"/>
            <a:ext cx="9144000" cy="51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00FF00"/>
                </a:solidFill>
              </a:rPr>
              <a:t>•	Mục tiêu chung của chủ nghĩa xã hội và mục tiêu phấn đấu của Người là một đó là độc lập, tự do cho dân tộc, hạnh phúc cho nhân dân; đó là làm sao cho nước ta được hoàn toàn độc lập, dân ta được hoàn toàn tự do, đồng bào ta ai cũng có cơm ăn, áo mặc, ai cũng được học hành.</a:t>
            </a:r>
            <a:endParaRPr sz="1000">
              <a:solidFill>
                <a:srgbClr val="00FF00"/>
              </a:solidFill>
            </a:endParaRPr>
          </a:p>
          <a:p>
            <a:pPr indent="0" lvl="0" marL="0" rtl="0" algn="l">
              <a:spcBef>
                <a:spcPts val="1600"/>
              </a:spcBef>
              <a:spcAft>
                <a:spcPts val="0"/>
              </a:spcAft>
              <a:buNone/>
            </a:pPr>
            <a:r>
              <a:rPr lang="en-GB" sz="1000">
                <a:solidFill>
                  <a:srgbClr val="00FF00"/>
                </a:solidFill>
              </a:rPr>
              <a:t>•	Mục tiêu cao nhất của chủ nghĩa xã hội là nâng cao đời sống nhân dân. Đó là sự tin tưởng cao độ vào lý tưởng vì dân. muốn nâng cao đời sống nhân dân, phải tiến lên chủ nghĩa xã hội. Mục tiêu nâng cao đời sống toàn dân đó là tiêu chí tổng quát để khẳng định và kiểm nghiệm tính chất xã hội chủ nghĩa của các lý luận chủ nghĩa xã hội và chính sách thực tiễn. Trượt ra khỏi quỹ đạo đó thì hoặc là chủ nghĩa xã hội giả hiệu hoặc không có gì tương thích với chủ nghĩa xã hội.</a:t>
            </a:r>
            <a:endParaRPr sz="1000">
              <a:solidFill>
                <a:srgbClr val="00FF00"/>
              </a:solidFill>
            </a:endParaRPr>
          </a:p>
          <a:p>
            <a:pPr indent="0" lvl="0" marL="0" rtl="0" algn="l">
              <a:spcBef>
                <a:spcPts val="1600"/>
              </a:spcBef>
              <a:spcAft>
                <a:spcPts val="0"/>
              </a:spcAft>
              <a:buNone/>
            </a:pPr>
            <a:r>
              <a:rPr lang="en-GB" sz="1000">
                <a:solidFill>
                  <a:srgbClr val="00FF00"/>
                </a:solidFill>
              </a:rPr>
              <a:t>•	Mục tiêu chính trị: Theo tư tưởng Hồ Chí Minh, trong thời kỳ quá độ lên chủ nghĩa xã hội. Chế độ chính trị phải là do nhân dân lao động làm chủ. Nhà nước là của dân do dân và vì dân. Nhà nước có hai chức năng: dân chủ với nhân dân. chuyên chính với kẻ thù của nhân dân. Hai chức năng đó không tách rời nhau, mà luôn luôn đi đôi với nhau. Một mặt, Hồ Chí Minh nhấn mạnh phải phát huy quyền dân chủ và sinh hoạt chính trị của nhân dân; mặt khác lại yêu cầu phải chuyên chính với thiểu số phản động chống lại lợi ích của nhân dân: chống lại chế độ xã hội chủ nghĩa. Để phát huy quyền làm chủ của nhân dân, Hồ Chí Minh chỉ rõ con đường và biện pháp thực hiện các hình thức dân chủ trực tiếp, nâng cao năng lực hoạt động của các tổ chức chính trị - xã hội của quần chúng: củng cố các hình thức dân chủ đại diện, tăng cường hiệu lực và hiệu quả quản lý của các cơ quan lập pháp, hành pháp và tư pháp, xử lý và phân định rõ chức năng của chúng.</a:t>
            </a:r>
            <a:endParaRPr sz="1000">
              <a:solidFill>
                <a:srgbClr val="00FF00"/>
              </a:solidFill>
            </a:endParaRPr>
          </a:p>
          <a:p>
            <a:pPr indent="0" lvl="0" marL="0" rtl="0" algn="l">
              <a:spcBef>
                <a:spcPts val="1600"/>
              </a:spcBef>
              <a:spcAft>
                <a:spcPts val="0"/>
              </a:spcAft>
              <a:buNone/>
            </a:pPr>
            <a:r>
              <a:rPr lang="en-GB" sz="1000">
                <a:solidFill>
                  <a:srgbClr val="00FF00"/>
                </a:solidFill>
              </a:rPr>
              <a:t>•	Mục tiêu kinh tế: Theo Hồ Chí Minh, chế độ chính trị của chủ nghĩa xã hội chỉ được bảo đảm và đứng vững trên cơ sở một nền kinh tế vững mạnh. Nền kinh tế mà chúng ta xây dựng là nền kinh tế xã hội chủ nghĩa với công - nông nghiệp hiện đại. khoa học - kỹ thuật tiên tiến, cách bóc lột theo chủ nghĩa tư bản được bỏ dần, đời sống vật chất của nhân dân ngày càng được cải thiện. Nền kinh tê xã hội chủ nghĩa ở nước ta cẩn phát triển toàn diện các ngành mà những ngành chủ yếu là công nghiệp, nông nghiệp, thương nghiệp, trong đó “công nghiệp và nông nghiệp là hai chân của nền kinh tế nước nhà”. Kết hợp các loại lợi ích kinh tế là vấn đề rất được Hồ Chí Minh quan tâm. Người đặc biệt nhấn mạnh chế độ khoán là một trong những hình thức của sự kết hợp lợi ích kinh tế.</a:t>
            </a:r>
            <a:endParaRPr sz="1000">
              <a:solidFill>
                <a:srgbClr val="00FF00"/>
              </a:solidFill>
            </a:endParaRPr>
          </a:p>
          <a:p>
            <a:pPr indent="0" lvl="0" marL="0" rtl="0" algn="l">
              <a:spcBef>
                <a:spcPts val="1600"/>
              </a:spcBef>
              <a:spcAft>
                <a:spcPts val="0"/>
              </a:spcAft>
              <a:buNone/>
            </a:pPr>
            <a:r>
              <a:rPr lang="en-GB" sz="1000">
                <a:solidFill>
                  <a:srgbClr val="00FF00"/>
                </a:solidFill>
              </a:rPr>
              <a:t>•	Mục tiêu văn hóa - xã hội: Theo Hồ Chí Minh, văn hóa là một mục tiêu cơ bản của cách mạng xã hội chủ nghĩa. Văn hóa thể hiện trong mọi sinh hoạt tinh thần của xã hội đó là xóa nạn mù chữ, xây dựng, phát triển giáo dục, nâng cao dân trí, xây dựng phát triển văn hóa - nghệ thuật, thực hiện nếp sống mới, thực hành vệ sinh phòng bệnh, giải trí lành mạnh, bài trừ mê tín dị đoan, khắc phục phong tục tập quán lạc hậu Về bản chất của nền văn hóa xã hội chủ nghĩa Việt Nam. Người khẳng định: “phải xã hội chủ nghĩa về nội dung”: để có một nền văn hóa như thế ta phải phát huy vốn cũ quý báu của dân tộc, đồng thời học tập văn hóa tiên tiến của thế giới. Phương châm xây dựng nền văn hóa mới là: Dân tộc, khoa học, đại chúng. Hồ Chí Minh đặt lên hàng đầu nhiệm vụ của cách mạng xã hội chủ nghĩa là đào tạo con người. Bởi lẽ, mục tiêu cao nhất, động lực quyết định nhất công cuộc xây dựng chính là con người.</a:t>
            </a:r>
            <a:endParaRPr sz="1000">
              <a:solidFill>
                <a:srgbClr val="00FF00"/>
              </a:solidFill>
            </a:endParaRPr>
          </a:p>
          <a:p>
            <a:pPr indent="0" lvl="0" marL="0" rtl="0" algn="l">
              <a:spcBef>
                <a:spcPts val="1600"/>
              </a:spcBef>
              <a:spcAft>
                <a:spcPts val="1600"/>
              </a:spcAft>
              <a:buNone/>
            </a:pPr>
            <a:r>
              <a:t/>
            </a:r>
            <a:endParaRPr sz="1000">
              <a:solidFill>
                <a:srgbClr val="00FF00"/>
              </a:solidFill>
            </a:endParaRPr>
          </a:p>
        </p:txBody>
      </p:sp>
      <p:sp>
        <p:nvSpPr>
          <p:cNvPr id="435" name="Google Shape;435;p35"/>
          <p:cNvSpPr txBox="1"/>
          <p:nvPr>
            <p:ph idx="2" type="body"/>
          </p:nvPr>
        </p:nvSpPr>
        <p:spPr>
          <a:xfrm>
            <a:off x="0" y="0"/>
            <a:ext cx="9144000" cy="5143500"/>
          </a:xfrm>
          <a:prstGeom prst="rect">
            <a:avLst/>
          </a:prstGeom>
        </p:spPr>
        <p:txBody>
          <a:bodyPr anchorCtr="0" anchor="ctr" bIns="91425" lIns="91425" spcFirstLastPara="1" rIns="91425" wrap="square" tIns="91425">
            <a:noAutofit/>
          </a:bodyPr>
          <a:lstStyle/>
          <a:p>
            <a:pPr indent="0" lvl="0" marL="914400" rtl="0" algn="l">
              <a:lnSpc>
                <a:spcPct val="100000"/>
              </a:lnSpc>
              <a:spcBef>
                <a:spcPts val="1200"/>
              </a:spcBef>
              <a:spcAft>
                <a:spcPts val="0"/>
              </a:spcAft>
              <a:buNone/>
            </a:pPr>
            <a:r>
              <a:rPr lang="en-GB" sz="1200">
                <a:solidFill>
                  <a:srgbClr val="00FF00"/>
                </a:solidFill>
                <a:latin typeface="Courier New"/>
                <a:ea typeface="Courier New"/>
                <a:cs typeface="Courier New"/>
                <a:sym typeface="Courier New"/>
              </a:rPr>
              <a:t>o</a:t>
            </a:r>
            <a:r>
              <a:rPr lang="en-GB" sz="1200">
                <a:solidFill>
                  <a:srgbClr val="00FF00"/>
                </a:solidFill>
                <a:latin typeface="Times New Roman"/>
                <a:ea typeface="Times New Roman"/>
                <a:cs typeface="Times New Roman"/>
                <a:sym typeface="Times New Roman"/>
              </a:rPr>
              <a:t>   </a:t>
            </a:r>
            <a:r>
              <a:rPr lang="en-GB" sz="1200">
                <a:solidFill>
                  <a:srgbClr val="00FF00"/>
                </a:solidFill>
                <a:latin typeface="Arial"/>
                <a:ea typeface="Arial"/>
                <a:cs typeface="Arial"/>
                <a:sym typeface="Arial"/>
              </a:rPr>
              <a:t>Đó là lợi ích của nhân dân và từng cá nhân.</a:t>
            </a:r>
            <a:endParaRPr sz="1200">
              <a:solidFill>
                <a:srgbClr val="00FF00"/>
              </a:solidFill>
              <a:latin typeface="Arial"/>
              <a:ea typeface="Arial"/>
              <a:cs typeface="Arial"/>
              <a:sym typeface="Arial"/>
            </a:endParaRPr>
          </a:p>
          <a:p>
            <a:pPr indent="0" lvl="0" marL="914400" rtl="0" algn="l">
              <a:lnSpc>
                <a:spcPct val="100000"/>
              </a:lnSpc>
              <a:spcBef>
                <a:spcPts val="1200"/>
              </a:spcBef>
              <a:spcAft>
                <a:spcPts val="0"/>
              </a:spcAft>
              <a:buNone/>
            </a:pPr>
            <a:r>
              <a:rPr lang="en-GB" sz="1200">
                <a:solidFill>
                  <a:srgbClr val="00FF00"/>
                </a:solidFill>
                <a:latin typeface="Courier New"/>
                <a:ea typeface="Courier New"/>
                <a:cs typeface="Courier New"/>
                <a:sym typeface="Courier New"/>
              </a:rPr>
              <a:t>o</a:t>
            </a:r>
            <a:r>
              <a:rPr lang="en-GB" sz="1200">
                <a:solidFill>
                  <a:srgbClr val="00FF00"/>
                </a:solidFill>
                <a:latin typeface="Times New Roman"/>
                <a:ea typeface="Times New Roman"/>
                <a:cs typeface="Times New Roman"/>
                <a:sym typeface="Times New Roman"/>
              </a:rPr>
              <a:t>   </a:t>
            </a:r>
            <a:r>
              <a:rPr lang="en-GB" sz="1200">
                <a:solidFill>
                  <a:srgbClr val="00FF00"/>
                </a:solidFill>
                <a:latin typeface="Arial"/>
                <a:ea typeface="Arial"/>
                <a:cs typeface="Arial"/>
                <a:sym typeface="Arial"/>
              </a:rPr>
              <a:t>Nói con người là động lực của chủ nghĩa xã hội, hơn nữa là động lực quan trọng nhất. Động lực này có sự kết hợp giữa cá nhân với xã hội. Không có chế độ xã hội nào coi trọng lợi ích chính đáng của cá nhân con người bằng chế độ xã hội chủ nghĩa.</a:t>
            </a:r>
            <a:endParaRPr sz="1200">
              <a:solidFill>
                <a:srgbClr val="00FF00"/>
              </a:solidFill>
              <a:latin typeface="Arial"/>
              <a:ea typeface="Arial"/>
              <a:cs typeface="Arial"/>
              <a:sym typeface="Arial"/>
            </a:endParaRPr>
          </a:p>
          <a:p>
            <a:pPr indent="0" lvl="0" marL="914400" rtl="0" algn="l">
              <a:lnSpc>
                <a:spcPct val="100000"/>
              </a:lnSpc>
              <a:spcBef>
                <a:spcPts val="1200"/>
              </a:spcBef>
              <a:spcAft>
                <a:spcPts val="0"/>
              </a:spcAft>
              <a:buNone/>
            </a:pPr>
            <a:r>
              <a:rPr lang="en-GB" sz="1200">
                <a:solidFill>
                  <a:srgbClr val="00FF00"/>
                </a:solidFill>
                <a:latin typeface="Courier New"/>
                <a:ea typeface="Courier New"/>
                <a:cs typeface="Courier New"/>
                <a:sym typeface="Courier New"/>
              </a:rPr>
              <a:t>o</a:t>
            </a:r>
            <a:r>
              <a:rPr lang="en-GB" sz="1200">
                <a:solidFill>
                  <a:srgbClr val="00FF00"/>
                </a:solidFill>
                <a:latin typeface="Times New Roman"/>
                <a:ea typeface="Times New Roman"/>
                <a:cs typeface="Times New Roman"/>
                <a:sym typeface="Times New Roman"/>
              </a:rPr>
              <a:t>   </a:t>
            </a:r>
            <a:r>
              <a:rPr lang="en-GB" sz="1200">
                <a:solidFill>
                  <a:srgbClr val="00FF00"/>
                </a:solidFill>
                <a:latin typeface="Arial"/>
                <a:ea typeface="Arial"/>
                <a:cs typeface="Arial"/>
                <a:sym typeface="Arial"/>
              </a:rPr>
              <a:t>Động lực kinh tế, phát triển kinh tế, sản xuất, kinh doanh, làm cho mọi người, mọi nhà trở nên giàu có, ích quốc lợi dân, gắn liền kinh tế với kỹ thuật, kinh tế với xã hội.</a:t>
            </a:r>
            <a:endParaRPr sz="1200">
              <a:solidFill>
                <a:srgbClr val="00FF00"/>
              </a:solidFill>
              <a:latin typeface="Arial"/>
              <a:ea typeface="Arial"/>
              <a:cs typeface="Arial"/>
              <a:sym typeface="Arial"/>
            </a:endParaRPr>
          </a:p>
          <a:p>
            <a:pPr indent="0" lvl="0" marL="914400" rtl="0" algn="l">
              <a:lnSpc>
                <a:spcPct val="100000"/>
              </a:lnSpc>
              <a:spcBef>
                <a:spcPts val="1200"/>
              </a:spcBef>
              <a:spcAft>
                <a:spcPts val="0"/>
              </a:spcAft>
              <a:buNone/>
            </a:pPr>
            <a:r>
              <a:rPr lang="en-GB" sz="1200">
                <a:solidFill>
                  <a:srgbClr val="00FF00"/>
                </a:solidFill>
                <a:latin typeface="Courier New"/>
                <a:ea typeface="Courier New"/>
                <a:cs typeface="Courier New"/>
                <a:sym typeface="Courier New"/>
              </a:rPr>
              <a:t>o</a:t>
            </a:r>
            <a:r>
              <a:rPr lang="en-GB" sz="1200">
                <a:solidFill>
                  <a:srgbClr val="00FF00"/>
                </a:solidFill>
                <a:latin typeface="Times New Roman"/>
                <a:ea typeface="Times New Roman"/>
                <a:cs typeface="Times New Roman"/>
                <a:sym typeface="Times New Roman"/>
              </a:rPr>
              <a:t>   </a:t>
            </a:r>
            <a:r>
              <a:rPr lang="en-GB" sz="1200">
                <a:solidFill>
                  <a:srgbClr val="00FF00"/>
                </a:solidFill>
                <a:latin typeface="Arial"/>
                <a:ea typeface="Arial"/>
                <a:cs typeface="Arial"/>
                <a:sym typeface="Arial"/>
              </a:rPr>
              <a:t>Động lực văn hóa, khoa học, giáo dục, coi đó là động lực tinh thần không thể thiếu của chủ nghĩa xã hội.</a:t>
            </a:r>
            <a:endParaRPr sz="1200">
              <a:solidFill>
                <a:srgbClr val="00FF00"/>
              </a:solidFill>
              <a:latin typeface="Arial"/>
              <a:ea typeface="Arial"/>
              <a:cs typeface="Arial"/>
              <a:sym typeface="Arial"/>
            </a:endParaRPr>
          </a:p>
          <a:p>
            <a:pPr indent="0" lvl="0" marL="914400" rtl="0" algn="l">
              <a:lnSpc>
                <a:spcPct val="100000"/>
              </a:lnSpc>
              <a:spcBef>
                <a:spcPts val="1200"/>
              </a:spcBef>
              <a:spcAft>
                <a:spcPts val="0"/>
              </a:spcAft>
              <a:buNone/>
            </a:pPr>
            <a:r>
              <a:rPr lang="en-GB" sz="1200">
                <a:solidFill>
                  <a:srgbClr val="00FF00"/>
                </a:solidFill>
                <a:latin typeface="Courier New"/>
                <a:ea typeface="Courier New"/>
                <a:cs typeface="Courier New"/>
                <a:sym typeface="Courier New"/>
              </a:rPr>
              <a:t>o</a:t>
            </a:r>
            <a:r>
              <a:rPr lang="en-GB" sz="1200">
                <a:solidFill>
                  <a:srgbClr val="00FF00"/>
                </a:solidFill>
                <a:latin typeface="Times New Roman"/>
                <a:ea typeface="Times New Roman"/>
                <a:cs typeface="Times New Roman"/>
                <a:sym typeface="Times New Roman"/>
              </a:rPr>
              <a:t>   </a:t>
            </a:r>
            <a:r>
              <a:rPr lang="en-GB" sz="1200">
                <a:solidFill>
                  <a:srgbClr val="00FF00"/>
                </a:solidFill>
                <a:latin typeface="Arial"/>
                <a:ea typeface="Arial"/>
                <a:cs typeface="Arial"/>
                <a:sym typeface="Arial"/>
              </a:rPr>
              <a:t>Tất cả những nhân tố động lực nêu trên là những nguồn lực tiềm tàng của sự phát triển. Đây là hạt nhân trong hệ động lực của chủ nghĩa xã hội.</a:t>
            </a:r>
            <a:endParaRPr sz="1200">
              <a:solidFill>
                <a:srgbClr val="00FF00"/>
              </a:solidFill>
              <a:latin typeface="Arial"/>
              <a:ea typeface="Arial"/>
              <a:cs typeface="Arial"/>
              <a:sym typeface="Arial"/>
            </a:endParaRPr>
          </a:p>
          <a:p>
            <a:pPr indent="0" lvl="0" marL="914400" rtl="0" algn="l">
              <a:lnSpc>
                <a:spcPct val="100000"/>
              </a:lnSpc>
              <a:spcBef>
                <a:spcPts val="1200"/>
              </a:spcBef>
              <a:spcAft>
                <a:spcPts val="0"/>
              </a:spcAft>
              <a:buNone/>
            </a:pPr>
            <a:r>
              <a:rPr lang="en-GB" sz="1200">
                <a:solidFill>
                  <a:srgbClr val="00FF00"/>
                </a:solidFill>
                <a:latin typeface="Courier New"/>
                <a:ea typeface="Courier New"/>
                <a:cs typeface="Courier New"/>
                <a:sym typeface="Courier New"/>
              </a:rPr>
              <a:t>o</a:t>
            </a:r>
            <a:r>
              <a:rPr lang="en-GB" sz="1200">
                <a:solidFill>
                  <a:srgbClr val="00FF00"/>
                </a:solidFill>
                <a:latin typeface="Times New Roman"/>
                <a:ea typeface="Times New Roman"/>
                <a:cs typeface="Times New Roman"/>
                <a:sym typeface="Times New Roman"/>
              </a:rPr>
              <a:t>   </a:t>
            </a:r>
            <a:r>
              <a:rPr lang="en-GB" sz="1200">
                <a:solidFill>
                  <a:srgbClr val="00FF00"/>
                </a:solidFill>
                <a:latin typeface="Arial"/>
                <a:ea typeface="Arial"/>
                <a:cs typeface="Arial"/>
                <a:sym typeface="Arial"/>
              </a:rPr>
              <a:t>Ngoài các động lực bên trong, phải kết hợp được với sức mạnh thời đại, tăng cường đoàn kết quốc tế, chủ nghĩa yêu nước phải gắn liền với chủ nghĩa quốc tế của giai cấp công nhân, phải sử dụng tốt những thành quả khoa học - kỹ thuật thế giới...</a:t>
            </a:r>
            <a:endParaRPr sz="1200">
              <a:solidFill>
                <a:srgbClr val="00FF00"/>
              </a:solidFill>
              <a:latin typeface="Arial"/>
              <a:ea typeface="Arial"/>
              <a:cs typeface="Arial"/>
              <a:sym typeface="Arial"/>
            </a:endParaRPr>
          </a:p>
          <a:p>
            <a:pPr indent="0" lvl="0" marL="914400" rtl="0" algn="l">
              <a:lnSpc>
                <a:spcPct val="100000"/>
              </a:lnSpc>
              <a:spcBef>
                <a:spcPts val="1200"/>
              </a:spcBef>
              <a:spcAft>
                <a:spcPts val="1200"/>
              </a:spcAft>
              <a:buNone/>
            </a:pPr>
            <a:r>
              <a:rPr lang="en-GB" sz="1200">
                <a:solidFill>
                  <a:srgbClr val="00FF00"/>
                </a:solidFill>
                <a:latin typeface="Courier New"/>
                <a:ea typeface="Courier New"/>
                <a:cs typeface="Courier New"/>
                <a:sym typeface="Courier New"/>
              </a:rPr>
              <a:t>o</a:t>
            </a:r>
            <a:r>
              <a:rPr lang="en-GB" sz="1200">
                <a:solidFill>
                  <a:srgbClr val="00FF00"/>
                </a:solidFill>
                <a:latin typeface="Times New Roman"/>
                <a:ea typeface="Times New Roman"/>
                <a:cs typeface="Times New Roman"/>
                <a:sym typeface="Times New Roman"/>
              </a:rPr>
              <a:t>   </a:t>
            </a:r>
            <a:r>
              <a:rPr lang="en-GB" sz="1200">
                <a:solidFill>
                  <a:srgbClr val="00FF00"/>
                </a:solidFill>
                <a:latin typeface="Arial"/>
                <a:ea typeface="Arial"/>
                <a:cs typeface="Arial"/>
                <a:sym typeface="Arial"/>
              </a:rPr>
              <a:t>Cần lưu ý, cảnh báo và ngăn ngừa các yếu tố kìm hãm, triệt tiêu nguồn năng lượng vốn có của chủ nghĩa xã hội, làm cho chủ nghĩa xã hội trở nên trì trệ, xơ cứng, không có sức hấp dẫn, đó là tham ô, lãng phí, quan liêu... mà Bác gọi đó là “giặc nội xâm”.</a:t>
            </a:r>
            <a:endParaRPr sz="1200">
              <a:solidFill>
                <a:srgbClr val="00FF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4"/>
                                        </p:tgtEl>
                                        <p:attrNameLst>
                                          <p:attrName>style.visibility</p:attrName>
                                        </p:attrNameLst>
                                      </p:cBhvr>
                                      <p:to>
                                        <p:strVal val="visible"/>
                                      </p:to>
                                    </p:set>
                                    <p:anim calcmode="lin" valueType="num">
                                      <p:cBhvr additive="base">
                                        <p:cTn dur="2000"/>
                                        <p:tgtEl>
                                          <p:spTgt spid="434"/>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xit" presetID="2" presetSubtype="2">
                                  <p:stCondLst>
                                    <p:cond delay="0"/>
                                  </p:stCondLst>
                                  <p:childTnLst>
                                    <p:anim calcmode="lin" valueType="num">
                                      <p:cBhvr additive="base">
                                        <p:cTn dur="2000"/>
                                        <p:tgtEl>
                                          <p:spTgt spid="433">
                                            <p:txEl>
                                              <p:pRg end="0" st="0"/>
                                            </p:txEl>
                                          </p:spTgt>
                                        </p:tgtEl>
                                        <p:attrNameLst>
                                          <p:attrName>ppt_x</p:attrName>
                                        </p:attrNameLst>
                                      </p:cBhvr>
                                      <p:tavLst>
                                        <p:tav fmla="" tm="0">
                                          <p:val>
                                            <p:strVal val="#ppt_x"/>
                                          </p:val>
                                        </p:tav>
                                        <p:tav fmla="" tm="100000">
                                          <p:val>
                                            <p:strVal val="#ppt_x+1"/>
                                          </p:val>
                                        </p:tav>
                                      </p:tavLst>
                                    </p:anim>
                                    <p:set>
                                      <p:cBhvr>
                                        <p:cTn dur="1" fill="hold">
                                          <p:stCondLst>
                                            <p:cond delay="2000"/>
                                          </p:stCondLst>
                                        </p:cTn>
                                        <p:tgtEl>
                                          <p:spTgt spid="433">
                                            <p:txEl>
                                              <p:pRg end="0" st="0"/>
                                            </p:txEl>
                                          </p:spTgt>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434"/>
                                        </p:tgtEl>
                                        <p:attrNameLst>
                                          <p:attrName>ppt_x</p:attrName>
                                        </p:attrNameLst>
                                      </p:cBhvr>
                                      <p:tavLst>
                                        <p:tav fmla="" tm="0">
                                          <p:val>
                                            <p:strVal val="#ppt_x"/>
                                          </p:val>
                                        </p:tav>
                                        <p:tav fmla="" tm="100000">
                                          <p:val>
                                            <p:strVal val="#ppt_x+1"/>
                                          </p:val>
                                        </p:tav>
                                      </p:tavLst>
                                    </p:anim>
                                    <p:set>
                                      <p:cBhvr>
                                        <p:cTn dur="1" fill="hold">
                                          <p:stCondLst>
                                            <p:cond delay="1000"/>
                                          </p:stCondLst>
                                        </p:cTn>
                                        <p:tgtEl>
                                          <p:spTgt spid="434"/>
                                        </p:tgtEl>
                                        <p:attrNameLst>
                                          <p:attrName>style.visibility</p:attrName>
                                        </p:attrNameLst>
                                      </p:cBhvr>
                                      <p:to>
                                        <p:strVal val="hidden"/>
                                      </p:to>
                                    </p:set>
                                  </p:childTnLst>
                                </p:cTn>
                              </p:par>
                              <p:par>
                                <p:cTn fill="hold" nodeType="withEffect" presetClass="entr" presetID="2" presetSubtype="8">
                                  <p:stCondLst>
                                    <p:cond delay="0"/>
                                  </p:stCondLst>
                                  <p:childTnLst>
                                    <p:set>
                                      <p:cBhvr>
                                        <p:cTn dur="1" fill="hold">
                                          <p:stCondLst>
                                            <p:cond delay="0"/>
                                          </p:stCondLst>
                                        </p:cTn>
                                        <p:tgtEl>
                                          <p:spTgt spid="435"/>
                                        </p:tgtEl>
                                        <p:attrNameLst>
                                          <p:attrName>style.visibility</p:attrName>
                                        </p:attrNameLst>
                                      </p:cBhvr>
                                      <p:to>
                                        <p:strVal val="visible"/>
                                      </p:to>
                                    </p:set>
                                    <p:anim calcmode="lin" valueType="num">
                                      <p:cBhvr additive="base">
                                        <p:cTn dur="1000"/>
                                        <p:tgtEl>
                                          <p:spTgt spid="43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439" name="Shape 439"/>
        <p:cNvGrpSpPr/>
        <p:nvPr/>
      </p:nvGrpSpPr>
      <p:grpSpPr>
        <a:xfrm>
          <a:off x="0" y="0"/>
          <a:ext cx="0" cy="0"/>
          <a:chOff x="0" y="0"/>
          <a:chExt cx="0" cy="0"/>
        </a:xfrm>
      </p:grpSpPr>
      <p:sp>
        <p:nvSpPr>
          <p:cNvPr id="440" name="Google Shape;440;p36"/>
          <p:cNvSpPr txBox="1"/>
          <p:nvPr>
            <p:ph type="title"/>
          </p:nvPr>
        </p:nvSpPr>
        <p:spPr>
          <a:xfrm>
            <a:off x="1236125" y="547238"/>
            <a:ext cx="6538200" cy="56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Times New Roman"/>
                <a:ea typeface="Times New Roman"/>
                <a:cs typeface="Times New Roman"/>
                <a:sym typeface="Times New Roman"/>
              </a:rPr>
              <a:t>REFERENCES</a:t>
            </a:r>
            <a:endParaRPr>
              <a:latin typeface="Times New Roman"/>
              <a:ea typeface="Times New Roman"/>
              <a:cs typeface="Times New Roman"/>
              <a:sym typeface="Times New Roman"/>
            </a:endParaRPr>
          </a:p>
        </p:txBody>
      </p:sp>
      <p:sp>
        <p:nvSpPr>
          <p:cNvPr id="441" name="Google Shape;441;p36"/>
          <p:cNvSpPr txBox="1"/>
          <p:nvPr>
            <p:ph idx="1" type="body"/>
          </p:nvPr>
        </p:nvSpPr>
        <p:spPr>
          <a:xfrm>
            <a:off x="1091550" y="1380663"/>
            <a:ext cx="7175100" cy="3099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Times New Roman"/>
              <a:buAutoNum type="arabicParenR"/>
            </a:pPr>
            <a:r>
              <a:rPr lang="en-GB" sz="1400" u="sng">
                <a:solidFill>
                  <a:schemeClr val="hlink"/>
                </a:solidFill>
                <a:latin typeface="Times New Roman"/>
                <a:ea typeface="Times New Roman"/>
                <a:cs typeface="Times New Roman"/>
                <a:sym typeface="Times New Roman"/>
                <a:hlinkClick r:id="rId3"/>
              </a:rPr>
              <a:t>http://tuyengiao.vn/theo-guong-bac</a:t>
            </a:r>
            <a:br>
              <a:rPr lang="en-GB" sz="1400">
                <a:latin typeface="Times New Roman"/>
                <a:ea typeface="Times New Roman"/>
                <a:cs typeface="Times New Roman"/>
                <a:sym typeface="Times New Roman"/>
              </a:rPr>
            </a:b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AutoNum type="arabicParenR"/>
            </a:pPr>
            <a:r>
              <a:rPr lang="en-GB" sz="1400" u="sng">
                <a:solidFill>
                  <a:schemeClr val="hlink"/>
                </a:solidFill>
                <a:latin typeface="Times New Roman"/>
                <a:ea typeface="Times New Roman"/>
                <a:cs typeface="Times New Roman"/>
                <a:sym typeface="Times New Roman"/>
                <a:hlinkClick r:id="rId4"/>
              </a:rPr>
              <a:t>http://www.daibieunhandan.vn/</a:t>
            </a:r>
            <a:br>
              <a:rPr lang="en-GB" sz="1400">
                <a:latin typeface="Times New Roman"/>
                <a:ea typeface="Times New Roman"/>
                <a:cs typeface="Times New Roman"/>
                <a:sym typeface="Times New Roman"/>
              </a:rPr>
            </a:b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AutoNum type="arabicParenR"/>
            </a:pPr>
            <a:r>
              <a:rPr lang="en-GB" sz="1400">
                <a:latin typeface="Times New Roman"/>
                <a:ea typeface="Times New Roman"/>
                <a:cs typeface="Times New Roman"/>
                <a:sym typeface="Times New Roman"/>
              </a:rPr>
              <a:t>Giáo trình tư tưởng Hồ Chí Minh, Bộ giáo dục và đào tạo, NXB Chính trị Quốc gia</a:t>
            </a:r>
            <a:endParaRPr sz="14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45" name="Shape 445"/>
        <p:cNvGrpSpPr/>
        <p:nvPr/>
      </p:nvGrpSpPr>
      <p:grpSpPr>
        <a:xfrm>
          <a:off x="0" y="0"/>
          <a:ext cx="0" cy="0"/>
          <a:chOff x="0" y="0"/>
          <a:chExt cx="0" cy="0"/>
        </a:xfrm>
      </p:grpSpPr>
      <p:sp>
        <p:nvSpPr>
          <p:cNvPr id="446" name="Google Shape;446;p37"/>
          <p:cNvSpPr txBox="1"/>
          <p:nvPr/>
        </p:nvSpPr>
        <p:spPr>
          <a:xfrm>
            <a:off x="2280100" y="3945125"/>
            <a:ext cx="5069400" cy="954300"/>
          </a:xfrm>
          <a:prstGeom prst="rect">
            <a:avLst/>
          </a:prstGeom>
          <a:noFill/>
          <a:ln>
            <a:noFill/>
          </a:ln>
        </p:spPr>
        <p:txBody>
          <a:bodyPr anchorCtr="0" anchor="t" bIns="91425" lIns="91425" spcFirstLastPara="1" rIns="91425" wrap="square" tIns="91425">
            <a:noAutofit/>
          </a:bodyPr>
          <a:lstStyle/>
          <a:p>
            <a:pPr indent="0" lvl="0" marL="1371600" rtl="0" algn="l">
              <a:spcBef>
                <a:spcPts val="0"/>
              </a:spcBef>
              <a:spcAft>
                <a:spcPts val="0"/>
              </a:spcAft>
              <a:buNone/>
            </a:pPr>
            <a:r>
              <a:rPr lang="en-GB" sz="2400">
                <a:solidFill>
                  <a:srgbClr val="FF0000"/>
                </a:solidFill>
                <a:latin typeface="Pacifico"/>
                <a:ea typeface="Pacifico"/>
                <a:cs typeface="Pacifico"/>
                <a:sym typeface="Pacifico"/>
              </a:rPr>
              <a:t>Thank you </a:t>
            </a:r>
            <a:endParaRPr sz="2400">
              <a:solidFill>
                <a:srgbClr val="FF0000"/>
              </a:solidFill>
              <a:latin typeface="Pacifico"/>
              <a:ea typeface="Pacifico"/>
              <a:cs typeface="Pacifico"/>
              <a:sym typeface="Pacifico"/>
            </a:endParaRPr>
          </a:p>
          <a:p>
            <a:pPr indent="0" lvl="0" marL="1371600" rtl="0" algn="l">
              <a:spcBef>
                <a:spcPts val="0"/>
              </a:spcBef>
              <a:spcAft>
                <a:spcPts val="0"/>
              </a:spcAft>
              <a:buNone/>
            </a:pPr>
            <a:r>
              <a:rPr lang="en-GB" sz="2400">
                <a:solidFill>
                  <a:srgbClr val="FF0000"/>
                </a:solidFill>
                <a:latin typeface="Pacifico"/>
                <a:ea typeface="Pacifico"/>
                <a:cs typeface="Pacifico"/>
                <a:sym typeface="Pacifico"/>
              </a:rPr>
              <a:t>For watching</a:t>
            </a:r>
            <a:endParaRPr sz="2400">
              <a:solidFill>
                <a:srgbClr val="FF0000"/>
              </a:solidFill>
              <a:latin typeface="Pacifico"/>
              <a:ea typeface="Pacifico"/>
              <a:cs typeface="Pacifico"/>
              <a:sym typeface="Pacific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26"/>
          <p:cNvSpPr/>
          <p:nvPr/>
        </p:nvSpPr>
        <p:spPr>
          <a:xfrm>
            <a:off x="-4400" y="2308816"/>
            <a:ext cx="9144000" cy="3006600"/>
          </a:xfrm>
          <a:prstGeom prst="rect">
            <a:avLst/>
          </a:prstGeom>
          <a:solidFill>
            <a:srgbClr val="45818E"/>
          </a:solidFill>
          <a:ln cap="flat" cmpd="sng" w="12700">
            <a:solidFill>
              <a:srgbClr val="45818E"/>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id="358" name="Google Shape;358;p26"/>
          <p:cNvPicPr preferRelativeResize="0"/>
          <p:nvPr/>
        </p:nvPicPr>
        <p:blipFill rotWithShape="1">
          <a:blip r:embed="rId3">
            <a:alphaModFix/>
          </a:blip>
          <a:srcRect b="0" l="0" r="0" t="0"/>
          <a:stretch/>
        </p:blipFill>
        <p:spPr>
          <a:xfrm>
            <a:off x="813315" y="1537430"/>
            <a:ext cx="1990500" cy="1920300"/>
          </a:xfrm>
          <a:prstGeom prst="ellipse">
            <a:avLst/>
          </a:prstGeom>
          <a:noFill/>
          <a:ln cap="flat" cmpd="sng" w="12700">
            <a:solidFill>
              <a:srgbClr val="000000"/>
            </a:solidFill>
            <a:prstDash val="solid"/>
            <a:round/>
            <a:headEnd len="sm" w="sm" type="none"/>
            <a:tailEnd len="sm" w="sm" type="none"/>
          </a:ln>
        </p:spPr>
      </p:pic>
      <p:pic>
        <p:nvPicPr>
          <p:cNvPr id="359" name="Google Shape;359;p26"/>
          <p:cNvPicPr preferRelativeResize="0"/>
          <p:nvPr/>
        </p:nvPicPr>
        <p:blipFill rotWithShape="1">
          <a:blip r:embed="rId4">
            <a:alphaModFix/>
          </a:blip>
          <a:srcRect b="0" l="0" r="0" t="0"/>
          <a:stretch/>
        </p:blipFill>
        <p:spPr>
          <a:xfrm>
            <a:off x="2619950" y="1454550"/>
            <a:ext cx="2128800" cy="1961400"/>
          </a:xfrm>
          <a:prstGeom prst="ellipse">
            <a:avLst/>
          </a:prstGeom>
          <a:noFill/>
          <a:ln cap="flat" cmpd="sng" w="12700">
            <a:solidFill>
              <a:srgbClr val="000000"/>
            </a:solidFill>
            <a:prstDash val="solid"/>
            <a:round/>
            <a:headEnd len="sm" w="sm" type="none"/>
            <a:tailEnd len="sm" w="sm" type="none"/>
          </a:ln>
        </p:spPr>
      </p:pic>
      <p:pic>
        <p:nvPicPr>
          <p:cNvPr id="360" name="Google Shape;360;p26"/>
          <p:cNvPicPr preferRelativeResize="0"/>
          <p:nvPr/>
        </p:nvPicPr>
        <p:blipFill rotWithShape="1">
          <a:blip r:embed="rId5">
            <a:alphaModFix/>
          </a:blip>
          <a:srcRect b="0" l="0" r="0" t="0"/>
          <a:stretch/>
        </p:blipFill>
        <p:spPr>
          <a:xfrm>
            <a:off x="4608400" y="1454525"/>
            <a:ext cx="2045100" cy="1973100"/>
          </a:xfrm>
          <a:prstGeom prst="ellipse">
            <a:avLst/>
          </a:prstGeom>
          <a:noFill/>
          <a:ln cap="flat" cmpd="sng" w="12700">
            <a:solidFill>
              <a:srgbClr val="000000"/>
            </a:solidFill>
            <a:prstDash val="solid"/>
            <a:round/>
            <a:headEnd len="sm" w="sm" type="none"/>
            <a:tailEnd len="sm" w="sm" type="none"/>
          </a:ln>
        </p:spPr>
      </p:pic>
      <p:sp>
        <p:nvSpPr>
          <p:cNvPr id="361" name="Google Shape;361;p26"/>
          <p:cNvSpPr/>
          <p:nvPr/>
        </p:nvSpPr>
        <p:spPr>
          <a:xfrm>
            <a:off x="-4400" y="226923"/>
            <a:ext cx="2045100" cy="526500"/>
          </a:xfrm>
          <a:prstGeom prst="rect">
            <a:avLst/>
          </a:prstGeom>
          <a:solidFill>
            <a:srgbClr val="45818E"/>
          </a:solidFill>
          <a:ln cap="flat" cmpd="sng" w="12700">
            <a:solidFill>
              <a:srgbClr val="45818E"/>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rPr lang="en-GB">
                <a:solidFill>
                  <a:schemeClr val="lt1"/>
                </a:solidFill>
                <a:latin typeface="Times New Roman"/>
                <a:ea typeface="Times New Roman"/>
                <a:cs typeface="Times New Roman"/>
                <a:sym typeface="Times New Roman"/>
              </a:rPr>
              <a:t>       </a:t>
            </a:r>
            <a:r>
              <a:rPr i="0" lang="en-GB" sz="1400" u="none" cap="none" strike="noStrike">
                <a:solidFill>
                  <a:schemeClr val="lt1"/>
                </a:solidFill>
                <a:latin typeface="Times New Roman"/>
                <a:ea typeface="Times New Roman"/>
                <a:cs typeface="Times New Roman"/>
                <a:sym typeface="Times New Roman"/>
              </a:rPr>
              <a:t>Our members</a:t>
            </a:r>
            <a:endParaRPr i="0" sz="1400" u="none" cap="none" strike="noStrike">
              <a:solidFill>
                <a:schemeClr val="lt1"/>
              </a:solidFill>
              <a:latin typeface="Times New Roman"/>
              <a:ea typeface="Times New Roman"/>
              <a:cs typeface="Times New Roman"/>
              <a:sym typeface="Times New Roman"/>
            </a:endParaRPr>
          </a:p>
        </p:txBody>
      </p:sp>
      <p:sp>
        <p:nvSpPr>
          <p:cNvPr id="362" name="Google Shape;362;p26"/>
          <p:cNvSpPr/>
          <p:nvPr/>
        </p:nvSpPr>
        <p:spPr>
          <a:xfrm rot="1678990">
            <a:off x="1791609" y="173992"/>
            <a:ext cx="769801" cy="850995"/>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363" name="Google Shape;363;p26"/>
          <p:cNvCxnSpPr/>
          <p:nvPr/>
        </p:nvCxnSpPr>
        <p:spPr>
          <a:xfrm>
            <a:off x="4640450" y="3673525"/>
            <a:ext cx="0" cy="1113600"/>
          </a:xfrm>
          <a:prstGeom prst="straightConnector1">
            <a:avLst/>
          </a:prstGeom>
          <a:noFill/>
          <a:ln cap="flat" cmpd="sng" w="9525">
            <a:solidFill>
              <a:schemeClr val="dk2"/>
            </a:solidFill>
            <a:prstDash val="solid"/>
            <a:round/>
            <a:headEnd len="med" w="med" type="none"/>
            <a:tailEnd len="med" w="med" type="none"/>
          </a:ln>
          <a:effectLst>
            <a:reflection blurRad="0" dir="5400000" dist="38100" endA="0" endPos="30000" fadeDir="5400012" kx="0" rotWithShape="0" algn="bl" stPos="0" sy="-100000" ky="0"/>
          </a:effectLst>
        </p:spPr>
      </p:cxnSp>
      <p:cxnSp>
        <p:nvCxnSpPr>
          <p:cNvPr id="364" name="Google Shape;364;p26"/>
          <p:cNvCxnSpPr/>
          <p:nvPr/>
        </p:nvCxnSpPr>
        <p:spPr>
          <a:xfrm>
            <a:off x="6558100" y="3673525"/>
            <a:ext cx="0" cy="1113600"/>
          </a:xfrm>
          <a:prstGeom prst="straightConnector1">
            <a:avLst/>
          </a:prstGeom>
          <a:noFill/>
          <a:ln cap="flat" cmpd="sng" w="9525">
            <a:solidFill>
              <a:schemeClr val="dk2"/>
            </a:solidFill>
            <a:prstDash val="solid"/>
            <a:round/>
            <a:headEnd len="med" w="med" type="none"/>
            <a:tailEnd len="med" w="med" type="none"/>
          </a:ln>
          <a:effectLst>
            <a:reflection blurRad="0" dir="5400000" dist="38100" endA="0" endPos="30000" fadeDir="5400012" kx="0" rotWithShape="0" algn="bl" stPos="0" sy="-100000" ky="0"/>
          </a:effectLst>
        </p:spPr>
      </p:cxnSp>
      <p:sp>
        <p:nvSpPr>
          <p:cNvPr id="365" name="Google Shape;365;p26"/>
          <p:cNvSpPr txBox="1"/>
          <p:nvPr/>
        </p:nvSpPr>
        <p:spPr>
          <a:xfrm>
            <a:off x="574850" y="3839300"/>
            <a:ext cx="2045100" cy="5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          Đỗ Trung Nghĩa</a:t>
            </a:r>
            <a:endParaRPr b="1">
              <a:latin typeface="Times New Roman"/>
              <a:ea typeface="Times New Roman"/>
              <a:cs typeface="Times New Roman"/>
              <a:sym typeface="Times New Roman"/>
            </a:endParaRPr>
          </a:p>
        </p:txBody>
      </p:sp>
      <p:sp>
        <p:nvSpPr>
          <p:cNvPr id="366" name="Google Shape;366;p26"/>
          <p:cNvSpPr txBox="1"/>
          <p:nvPr/>
        </p:nvSpPr>
        <p:spPr>
          <a:xfrm>
            <a:off x="2722800" y="3839300"/>
            <a:ext cx="1908900" cy="5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       Vũ Hồng Quân</a:t>
            </a:r>
            <a:endParaRPr b="1">
              <a:latin typeface="Times New Roman"/>
              <a:ea typeface="Times New Roman"/>
              <a:cs typeface="Times New Roman"/>
              <a:sym typeface="Times New Roman"/>
            </a:endParaRPr>
          </a:p>
        </p:txBody>
      </p:sp>
      <p:sp>
        <p:nvSpPr>
          <p:cNvPr id="367" name="Google Shape;367;p26"/>
          <p:cNvSpPr txBox="1"/>
          <p:nvPr/>
        </p:nvSpPr>
        <p:spPr>
          <a:xfrm>
            <a:off x="4649200" y="3839300"/>
            <a:ext cx="1908900" cy="5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   Nguyễn Nhật Mai</a:t>
            </a:r>
            <a:endParaRPr b="1">
              <a:latin typeface="Times New Roman"/>
              <a:ea typeface="Times New Roman"/>
              <a:cs typeface="Times New Roman"/>
              <a:sym typeface="Times New Roman"/>
            </a:endParaRPr>
          </a:p>
        </p:txBody>
      </p:sp>
      <p:sp>
        <p:nvSpPr>
          <p:cNvPr id="368" name="Google Shape;368;p26"/>
          <p:cNvSpPr txBox="1"/>
          <p:nvPr/>
        </p:nvSpPr>
        <p:spPr>
          <a:xfrm>
            <a:off x="6709875" y="3839300"/>
            <a:ext cx="1908900" cy="5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Lương Thùy Chung</a:t>
            </a:r>
            <a:endParaRPr b="1">
              <a:latin typeface="Times New Roman"/>
              <a:ea typeface="Times New Roman"/>
              <a:cs typeface="Times New Roman"/>
              <a:sym typeface="Times New Roman"/>
            </a:endParaRPr>
          </a:p>
        </p:txBody>
      </p:sp>
      <p:sp>
        <p:nvSpPr>
          <p:cNvPr id="369" name="Google Shape;369;p26"/>
          <p:cNvSpPr/>
          <p:nvPr/>
        </p:nvSpPr>
        <p:spPr>
          <a:xfrm>
            <a:off x="7019594" y="336198"/>
            <a:ext cx="2128800" cy="526500"/>
          </a:xfrm>
          <a:prstGeom prst="rect">
            <a:avLst/>
          </a:prstGeom>
          <a:solidFill>
            <a:srgbClr val="45818E"/>
          </a:solidFill>
          <a:ln cap="flat" cmpd="sng" w="12700">
            <a:solidFill>
              <a:srgbClr val="42719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rPr lang="en-GB">
                <a:solidFill>
                  <a:schemeClr val="lt1"/>
                </a:solidFill>
                <a:latin typeface="Times New Roman"/>
                <a:ea typeface="Times New Roman"/>
                <a:cs typeface="Times New Roman"/>
                <a:sym typeface="Times New Roman"/>
              </a:rPr>
              <a:t>        HCM201</a:t>
            </a:r>
            <a:br>
              <a:rPr lang="en-GB">
                <a:solidFill>
                  <a:schemeClr val="lt1"/>
                </a:solidFill>
                <a:latin typeface="Times New Roman"/>
                <a:ea typeface="Times New Roman"/>
                <a:cs typeface="Times New Roman"/>
                <a:sym typeface="Times New Roman"/>
              </a:rPr>
            </a:br>
            <a:r>
              <a:rPr lang="en-GB">
                <a:solidFill>
                  <a:schemeClr val="lt1"/>
                </a:solidFill>
                <a:latin typeface="Times New Roman"/>
                <a:ea typeface="Times New Roman"/>
                <a:cs typeface="Times New Roman"/>
                <a:sym typeface="Times New Roman"/>
              </a:rPr>
              <a:t>          PHẠM NGỌC ANH</a:t>
            </a:r>
            <a:endParaRPr i="0" sz="1400" u="none" cap="none" strike="noStrike">
              <a:solidFill>
                <a:schemeClr val="lt1"/>
              </a:solidFill>
              <a:latin typeface="Times New Roman"/>
              <a:ea typeface="Times New Roman"/>
              <a:cs typeface="Times New Roman"/>
              <a:sym typeface="Times New Roman"/>
            </a:endParaRPr>
          </a:p>
        </p:txBody>
      </p:sp>
      <p:sp>
        <p:nvSpPr>
          <p:cNvPr id="370" name="Google Shape;370;p26"/>
          <p:cNvSpPr/>
          <p:nvPr/>
        </p:nvSpPr>
        <p:spPr>
          <a:xfrm rot="1386307">
            <a:off x="6653995" y="24446"/>
            <a:ext cx="700271" cy="1035497"/>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cxnSp>
        <p:nvCxnSpPr>
          <p:cNvPr id="371" name="Google Shape;371;p26"/>
          <p:cNvCxnSpPr/>
          <p:nvPr/>
        </p:nvCxnSpPr>
        <p:spPr>
          <a:xfrm>
            <a:off x="2736600" y="3673525"/>
            <a:ext cx="0" cy="1113600"/>
          </a:xfrm>
          <a:prstGeom prst="straightConnector1">
            <a:avLst/>
          </a:prstGeom>
          <a:noFill/>
          <a:ln cap="flat" cmpd="sng" w="9525">
            <a:solidFill>
              <a:schemeClr val="dk2"/>
            </a:solidFill>
            <a:prstDash val="solid"/>
            <a:round/>
            <a:headEnd len="med" w="med" type="none"/>
            <a:tailEnd len="med" w="med" type="none"/>
          </a:ln>
          <a:effectLst>
            <a:reflection blurRad="0" dir="5400000" dist="38100" endA="0" endPos="30000" fadeDir="5400012" kx="0" rotWithShape="0" algn="bl" stPos="0" sy="-100000" ky="0"/>
          </a:effectLst>
        </p:spPr>
      </p:cxnSp>
      <p:pic>
        <p:nvPicPr>
          <p:cNvPr id="372" name="Google Shape;372;p26"/>
          <p:cNvPicPr preferRelativeResize="0"/>
          <p:nvPr/>
        </p:nvPicPr>
        <p:blipFill>
          <a:blip r:embed="rId6">
            <a:alphaModFix/>
          </a:blip>
          <a:stretch>
            <a:fillRect/>
          </a:stretch>
        </p:blipFill>
        <p:spPr>
          <a:xfrm>
            <a:off x="6478975" y="1419438"/>
            <a:ext cx="1990500" cy="1990500"/>
          </a:xfrm>
          <a:prstGeom prst="ellipse">
            <a:avLst/>
          </a:prstGeom>
          <a:noFill/>
          <a:ln cap="flat" cmpd="sng" w="9525">
            <a:solidFill>
              <a:srgbClr val="000000"/>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376" name="Shape 376"/>
        <p:cNvGrpSpPr/>
        <p:nvPr/>
      </p:nvGrpSpPr>
      <p:grpSpPr>
        <a:xfrm>
          <a:off x="0" y="0"/>
          <a:ext cx="0" cy="0"/>
          <a:chOff x="0" y="0"/>
          <a:chExt cx="0" cy="0"/>
        </a:xfrm>
      </p:grpSpPr>
      <p:sp>
        <p:nvSpPr>
          <p:cNvPr id="377" name="Google Shape;377;p27"/>
          <p:cNvSpPr txBox="1"/>
          <p:nvPr/>
        </p:nvSpPr>
        <p:spPr>
          <a:xfrm>
            <a:off x="1318525" y="2157750"/>
            <a:ext cx="7098300" cy="828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GB" sz="2500">
                <a:solidFill>
                  <a:srgbClr val="FFFFFF"/>
                </a:solidFill>
                <a:latin typeface="Times New Roman"/>
                <a:ea typeface="Times New Roman"/>
                <a:cs typeface="Times New Roman"/>
                <a:sym typeface="Times New Roman"/>
              </a:rPr>
              <a:t>I - </a:t>
            </a:r>
            <a:r>
              <a:rPr b="1" lang="en-GB" sz="2500">
                <a:solidFill>
                  <a:srgbClr val="FFFFFF"/>
                </a:solidFill>
                <a:latin typeface="Times New Roman"/>
                <a:ea typeface="Times New Roman"/>
                <a:cs typeface="Times New Roman"/>
                <a:sym typeface="Times New Roman"/>
              </a:rPr>
              <a:t>Tính Tất Yếu Của Chủ Nghĩa Xã Hội Ở Việt Nam</a:t>
            </a:r>
            <a:endParaRPr b="1" sz="2500">
              <a:solidFill>
                <a:srgbClr val="FFFFFF"/>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381" name="Shape 381"/>
        <p:cNvGrpSpPr/>
        <p:nvPr/>
      </p:nvGrpSpPr>
      <p:grpSpPr>
        <a:xfrm>
          <a:off x="0" y="0"/>
          <a:ext cx="0" cy="0"/>
          <a:chOff x="0" y="0"/>
          <a:chExt cx="0" cy="0"/>
        </a:xfrm>
      </p:grpSpPr>
      <p:sp>
        <p:nvSpPr>
          <p:cNvPr id="382" name="Google Shape;382;p28"/>
          <p:cNvSpPr txBox="1"/>
          <p:nvPr>
            <p:ph type="title"/>
          </p:nvPr>
        </p:nvSpPr>
        <p:spPr>
          <a:xfrm>
            <a:off x="1303800" y="750975"/>
            <a:ext cx="7030500" cy="5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i="1" lang="en-GB" sz="2400" u="sng">
                <a:solidFill>
                  <a:srgbClr val="FFFFFF"/>
                </a:solidFill>
                <a:latin typeface="Times New Roman"/>
                <a:ea typeface="Times New Roman"/>
                <a:cs typeface="Times New Roman"/>
                <a:sym typeface="Times New Roman"/>
              </a:rPr>
              <a:t>Tính tất yếu của Chủ nghĩa Xã hội ở Việt Nam</a:t>
            </a:r>
            <a:endParaRPr b="0" i="1" sz="2400" u="sng">
              <a:solidFill>
                <a:srgbClr val="FFFFFF"/>
              </a:solidFill>
              <a:latin typeface="Times New Roman"/>
              <a:ea typeface="Times New Roman"/>
              <a:cs typeface="Times New Roman"/>
              <a:sym typeface="Times New Roman"/>
            </a:endParaRPr>
          </a:p>
        </p:txBody>
      </p:sp>
      <p:sp>
        <p:nvSpPr>
          <p:cNvPr id="383" name="Google Shape;383;p28"/>
          <p:cNvSpPr txBox="1"/>
          <p:nvPr>
            <p:ph idx="1" type="body"/>
          </p:nvPr>
        </p:nvSpPr>
        <p:spPr>
          <a:xfrm>
            <a:off x="999000" y="1609050"/>
            <a:ext cx="7030500" cy="2818200"/>
          </a:xfrm>
          <a:prstGeom prst="rect">
            <a:avLst/>
          </a:prstGeom>
          <a:solidFill>
            <a:srgbClr val="45818E"/>
          </a:solidFill>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Xuất phát từ học thuyết Mác - Lênin về hình thái kinh tế - xã hội. Sự ra đời của CNXH trên phạm vi quốc tế là quy luật phát triển của xã hội loài người</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Dựa trên đặc điểm truyền thống và văn hóa tư tưởng, điều kiện kinh tế - xã hội của Việt Nam và sự thống trị tàn bạo của chủ nghĩa đế quốc tại các nước thuộc địa</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Chỉ có chủ nghĩa xã hội (CNXH) mới thực sự đem lại cuộc sống ấm no, tự do, hạnh phúc cho mọi người dân.</a:t>
            </a:r>
            <a:endParaRPr sz="1800">
              <a:solidFill>
                <a:srgbClr val="FFFFFF"/>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387" name="Shape 387"/>
        <p:cNvGrpSpPr/>
        <p:nvPr/>
      </p:nvGrpSpPr>
      <p:grpSpPr>
        <a:xfrm>
          <a:off x="0" y="0"/>
          <a:ext cx="0" cy="0"/>
          <a:chOff x="0" y="0"/>
          <a:chExt cx="0" cy="0"/>
        </a:xfrm>
      </p:grpSpPr>
      <p:sp>
        <p:nvSpPr>
          <p:cNvPr id="388" name="Google Shape;388;p29"/>
          <p:cNvSpPr txBox="1"/>
          <p:nvPr>
            <p:ph type="title"/>
          </p:nvPr>
        </p:nvSpPr>
        <p:spPr>
          <a:xfrm>
            <a:off x="824000" y="1583750"/>
            <a:ext cx="7608000" cy="174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2500"/>
              <a:t>II - </a:t>
            </a:r>
            <a:r>
              <a:rPr lang="en-GB" sz="2500"/>
              <a:t>QUAN ĐIỂM CỦA HỒ CHÍ MINH VỀ ĐẶC TRƯNG, BẢN CHẤT CỦA CHỦ NGHĨA XÃ HỘI Ở VIỆT NAM</a:t>
            </a:r>
            <a:endParaRPr sz="2500"/>
          </a:p>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392" name="Shape 392"/>
        <p:cNvGrpSpPr/>
        <p:nvPr/>
      </p:nvGrpSpPr>
      <p:grpSpPr>
        <a:xfrm>
          <a:off x="0" y="0"/>
          <a:ext cx="0" cy="0"/>
          <a:chOff x="0" y="0"/>
          <a:chExt cx="0" cy="0"/>
        </a:xfrm>
      </p:grpSpPr>
      <p:sp>
        <p:nvSpPr>
          <p:cNvPr id="393" name="Google Shape;393;p30"/>
          <p:cNvSpPr txBox="1"/>
          <p:nvPr/>
        </p:nvSpPr>
        <p:spPr>
          <a:xfrm>
            <a:off x="781950" y="160150"/>
            <a:ext cx="7580100" cy="659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Times New Roman"/>
              <a:buAutoNum type="arabicParenR"/>
            </a:pPr>
            <a:r>
              <a:rPr lang="en-GB" sz="1800" u="sng">
                <a:solidFill>
                  <a:srgbClr val="FFFFFF"/>
                </a:solidFill>
                <a:latin typeface="Times New Roman"/>
                <a:ea typeface="Times New Roman"/>
                <a:cs typeface="Times New Roman"/>
                <a:sym typeface="Times New Roman"/>
              </a:rPr>
              <a:t>Cách tiếp cận của chủ tịch Hồ Chí Minh về Chủ nghĩa xã hội</a:t>
            </a:r>
            <a:endParaRPr sz="1800" u="sng">
              <a:solidFill>
                <a:srgbClr val="FFFFFF"/>
              </a:solidFill>
              <a:latin typeface="Times New Roman"/>
              <a:ea typeface="Times New Roman"/>
              <a:cs typeface="Times New Roman"/>
              <a:sym typeface="Times New Roman"/>
            </a:endParaRPr>
          </a:p>
        </p:txBody>
      </p:sp>
      <p:sp>
        <p:nvSpPr>
          <p:cNvPr id="394" name="Google Shape;394;p30"/>
          <p:cNvSpPr/>
          <p:nvPr/>
        </p:nvSpPr>
        <p:spPr>
          <a:xfrm>
            <a:off x="3910263" y="1911393"/>
            <a:ext cx="1323300" cy="1320600"/>
          </a:xfrm>
          <a:prstGeom prst="ellipse">
            <a:avLst/>
          </a:prstGeom>
          <a:solidFill>
            <a:srgbClr val="A1C3FA"/>
          </a:solid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GB" sz="1300">
                <a:latin typeface="Times New Roman"/>
                <a:ea typeface="Times New Roman"/>
                <a:cs typeface="Times New Roman"/>
                <a:sym typeface="Times New Roman"/>
              </a:rPr>
              <a:t>PHƯƠNG DIỆN</a:t>
            </a:r>
            <a:endParaRPr b="1" sz="1300">
              <a:latin typeface="Times New Roman"/>
              <a:ea typeface="Times New Roman"/>
              <a:cs typeface="Times New Roman"/>
              <a:sym typeface="Times New Roman"/>
            </a:endParaRPr>
          </a:p>
        </p:txBody>
      </p:sp>
      <p:grpSp>
        <p:nvGrpSpPr>
          <p:cNvPr id="395" name="Google Shape;395;p30"/>
          <p:cNvGrpSpPr/>
          <p:nvPr/>
        </p:nvGrpSpPr>
        <p:grpSpPr>
          <a:xfrm>
            <a:off x="4184863" y="1520198"/>
            <a:ext cx="2958454" cy="3298347"/>
            <a:chOff x="4184863" y="1520198"/>
            <a:chExt cx="2958454" cy="3298347"/>
          </a:xfrm>
        </p:grpSpPr>
        <p:sp>
          <p:nvSpPr>
            <p:cNvPr id="396" name="Google Shape;396;p30"/>
            <p:cNvSpPr/>
            <p:nvPr/>
          </p:nvSpPr>
          <p:spPr>
            <a:xfrm rot="-3280088">
              <a:off x="4136321" y="2563569"/>
              <a:ext cx="3184127" cy="1211606"/>
            </a:xfrm>
            <a:custGeom>
              <a:rect b="b" l="l" r="r" t="t"/>
              <a:pathLst>
                <a:path extrusionOk="0" h="187" w="492">
                  <a:moveTo>
                    <a:pt x="457" y="0"/>
                  </a:moveTo>
                  <a:cubicBezTo>
                    <a:pt x="416" y="91"/>
                    <a:pt x="325" y="155"/>
                    <a:pt x="218" y="155"/>
                  </a:cubicBezTo>
                  <a:cubicBezTo>
                    <a:pt x="137" y="155"/>
                    <a:pt x="64" y="118"/>
                    <a:pt x="17" y="60"/>
                  </a:cubicBezTo>
                  <a:cubicBezTo>
                    <a:pt x="11" y="70"/>
                    <a:pt x="5" y="80"/>
                    <a:pt x="0" y="90"/>
                  </a:cubicBezTo>
                  <a:cubicBezTo>
                    <a:pt x="54" y="150"/>
                    <a:pt x="132" y="187"/>
                    <a:pt x="218" y="187"/>
                  </a:cubicBezTo>
                  <a:cubicBezTo>
                    <a:pt x="343" y="187"/>
                    <a:pt x="449" y="109"/>
                    <a:pt x="492" y="0"/>
                  </a:cubicBezTo>
                  <a:cubicBezTo>
                    <a:pt x="480" y="0"/>
                    <a:pt x="468" y="1"/>
                    <a:pt x="457" y="0"/>
                  </a:cubicBezTo>
                  <a:close/>
                </a:path>
              </a:pathLst>
            </a:custGeom>
            <a:solidFill>
              <a:srgbClr val="A1C3FA"/>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97" name="Google Shape;397;p30"/>
            <p:cNvSpPr/>
            <p:nvPr/>
          </p:nvSpPr>
          <p:spPr>
            <a:xfrm rot="-3280088">
              <a:off x="4100923" y="2460157"/>
              <a:ext cx="2729637" cy="1205146"/>
            </a:xfrm>
            <a:custGeom>
              <a:rect b="b" l="l" r="r" t="t"/>
              <a:pathLst>
                <a:path extrusionOk="0" h="194" w="440">
                  <a:moveTo>
                    <a:pt x="262" y="39"/>
                  </a:moveTo>
                  <a:cubicBezTo>
                    <a:pt x="206" y="71"/>
                    <a:pt x="134" y="53"/>
                    <a:pt x="100" y="0"/>
                  </a:cubicBezTo>
                  <a:cubicBezTo>
                    <a:pt x="57" y="25"/>
                    <a:pt x="24" y="60"/>
                    <a:pt x="0" y="99"/>
                  </a:cubicBezTo>
                  <a:cubicBezTo>
                    <a:pt x="47" y="157"/>
                    <a:pt x="120" y="194"/>
                    <a:pt x="201" y="194"/>
                  </a:cubicBezTo>
                  <a:cubicBezTo>
                    <a:pt x="308" y="194"/>
                    <a:pt x="399" y="130"/>
                    <a:pt x="440" y="39"/>
                  </a:cubicBezTo>
                  <a:cubicBezTo>
                    <a:pt x="393" y="37"/>
                    <a:pt x="346" y="24"/>
                    <a:pt x="303" y="0"/>
                  </a:cubicBezTo>
                  <a:cubicBezTo>
                    <a:pt x="292" y="15"/>
                    <a:pt x="279" y="29"/>
                    <a:pt x="262" y="39"/>
                  </a:cubicBezTo>
                  <a:close/>
                </a:path>
              </a:pathLst>
            </a:custGeom>
            <a:solidFill>
              <a:srgbClr val="307BF3"/>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98" name="Google Shape;398;p30"/>
            <p:cNvSpPr txBox="1"/>
            <p:nvPr/>
          </p:nvSpPr>
          <p:spPr>
            <a:xfrm rot="-3779206">
              <a:off x="4733052" y="2863735"/>
              <a:ext cx="1577952" cy="563236"/>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solidFill>
                    <a:srgbClr val="FFFFFF"/>
                  </a:solidFill>
                  <a:latin typeface="Times New Roman"/>
                  <a:ea typeface="Times New Roman"/>
                  <a:cs typeface="Times New Roman"/>
                  <a:sym typeface="Times New Roman"/>
                </a:rPr>
                <a:t>Văn hóa</a:t>
              </a:r>
              <a:endParaRPr sz="1100">
                <a:solidFill>
                  <a:srgbClr val="FFFFFF"/>
                </a:solidFill>
                <a:latin typeface="Times New Roman"/>
                <a:ea typeface="Times New Roman"/>
                <a:cs typeface="Times New Roman"/>
                <a:sym typeface="Times New Roman"/>
              </a:endParaRPr>
            </a:p>
          </p:txBody>
        </p:sp>
      </p:grpSp>
      <p:grpSp>
        <p:nvGrpSpPr>
          <p:cNvPr id="399" name="Google Shape;399;p30"/>
          <p:cNvGrpSpPr/>
          <p:nvPr/>
        </p:nvGrpSpPr>
        <p:grpSpPr>
          <a:xfrm>
            <a:off x="2857726" y="80199"/>
            <a:ext cx="3293577" cy="3071439"/>
            <a:chOff x="2857731" y="-71332"/>
            <a:chExt cx="3293577" cy="3222916"/>
          </a:xfrm>
        </p:grpSpPr>
        <p:sp>
          <p:nvSpPr>
            <p:cNvPr id="400" name="Google Shape;400;p30"/>
            <p:cNvSpPr/>
            <p:nvPr/>
          </p:nvSpPr>
          <p:spPr>
            <a:xfrm rot="-3280089">
              <a:off x="3410337" y="297186"/>
              <a:ext cx="2188366" cy="2485879"/>
            </a:xfrm>
            <a:custGeom>
              <a:rect b="b" l="l" r="r" t="t"/>
              <a:pathLst>
                <a:path extrusionOk="0" h="384" w="338">
                  <a:moveTo>
                    <a:pt x="45" y="32"/>
                  </a:moveTo>
                  <a:cubicBezTo>
                    <a:pt x="189" y="32"/>
                    <a:pt x="306" y="148"/>
                    <a:pt x="306" y="292"/>
                  </a:cubicBezTo>
                  <a:cubicBezTo>
                    <a:pt x="306" y="325"/>
                    <a:pt x="300" y="355"/>
                    <a:pt x="289" y="384"/>
                  </a:cubicBezTo>
                  <a:cubicBezTo>
                    <a:pt x="301" y="384"/>
                    <a:pt x="312" y="384"/>
                    <a:pt x="324" y="383"/>
                  </a:cubicBezTo>
                  <a:cubicBezTo>
                    <a:pt x="333" y="354"/>
                    <a:pt x="338" y="324"/>
                    <a:pt x="338" y="292"/>
                  </a:cubicBezTo>
                  <a:cubicBezTo>
                    <a:pt x="338" y="131"/>
                    <a:pt x="207" y="0"/>
                    <a:pt x="45" y="0"/>
                  </a:cubicBezTo>
                  <a:cubicBezTo>
                    <a:pt x="30" y="0"/>
                    <a:pt x="15" y="1"/>
                    <a:pt x="0" y="3"/>
                  </a:cubicBezTo>
                  <a:cubicBezTo>
                    <a:pt x="6" y="13"/>
                    <a:pt x="12" y="23"/>
                    <a:pt x="18" y="33"/>
                  </a:cubicBezTo>
                  <a:cubicBezTo>
                    <a:pt x="27" y="32"/>
                    <a:pt x="36" y="32"/>
                    <a:pt x="45" y="32"/>
                  </a:cubicBezTo>
                  <a:close/>
                </a:path>
              </a:pathLst>
            </a:custGeom>
            <a:solidFill>
              <a:srgbClr val="A1C3FA"/>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401" name="Google Shape;401;p30"/>
            <p:cNvSpPr/>
            <p:nvPr/>
          </p:nvSpPr>
          <p:spPr>
            <a:xfrm rot="-3280088">
              <a:off x="3667674" y="581521"/>
              <a:ext cx="1790169" cy="2186080"/>
            </a:xfrm>
            <a:custGeom>
              <a:rect b="b" l="l" r="r" t="t"/>
              <a:pathLst>
                <a:path extrusionOk="0" h="352" w="288">
                  <a:moveTo>
                    <a:pt x="27" y="0"/>
                  </a:moveTo>
                  <a:cubicBezTo>
                    <a:pt x="18" y="0"/>
                    <a:pt x="9" y="0"/>
                    <a:pt x="0" y="1"/>
                  </a:cubicBezTo>
                  <a:cubicBezTo>
                    <a:pt x="21" y="43"/>
                    <a:pt x="34" y="90"/>
                    <a:pt x="35" y="140"/>
                  </a:cubicBezTo>
                  <a:cubicBezTo>
                    <a:pt x="74" y="142"/>
                    <a:pt x="111" y="163"/>
                    <a:pt x="132" y="200"/>
                  </a:cubicBezTo>
                  <a:cubicBezTo>
                    <a:pt x="153" y="236"/>
                    <a:pt x="153" y="279"/>
                    <a:pt x="136" y="315"/>
                  </a:cubicBezTo>
                  <a:cubicBezTo>
                    <a:pt x="179" y="339"/>
                    <a:pt x="225" y="351"/>
                    <a:pt x="271" y="352"/>
                  </a:cubicBezTo>
                  <a:cubicBezTo>
                    <a:pt x="282" y="323"/>
                    <a:pt x="288" y="293"/>
                    <a:pt x="288" y="260"/>
                  </a:cubicBezTo>
                  <a:cubicBezTo>
                    <a:pt x="288" y="116"/>
                    <a:pt x="171" y="0"/>
                    <a:pt x="27" y="0"/>
                  </a:cubicBezTo>
                  <a:close/>
                </a:path>
              </a:pathLst>
            </a:custGeom>
            <a:solidFill>
              <a:srgbClr val="0D5DDF"/>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402" name="Google Shape;402;p30"/>
            <p:cNvSpPr txBox="1"/>
            <p:nvPr/>
          </p:nvSpPr>
          <p:spPr>
            <a:xfrm>
              <a:off x="3782825" y="1153125"/>
              <a:ext cx="1578000" cy="56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100">
                  <a:solidFill>
                    <a:srgbClr val="FFFFFF"/>
                  </a:solidFill>
                  <a:latin typeface="Times New Roman"/>
                  <a:ea typeface="Times New Roman"/>
                  <a:cs typeface="Times New Roman"/>
                  <a:sym typeface="Times New Roman"/>
                </a:rPr>
                <a:t>Yêu cầu tất yếu của công cuộc giải phóng dân tộc</a:t>
              </a:r>
              <a:endParaRPr sz="1100">
                <a:solidFill>
                  <a:srgbClr val="FFFFFF"/>
                </a:solidFill>
                <a:latin typeface="Times New Roman"/>
                <a:ea typeface="Times New Roman"/>
                <a:cs typeface="Times New Roman"/>
                <a:sym typeface="Times New Roman"/>
              </a:endParaRPr>
            </a:p>
          </p:txBody>
        </p:sp>
      </p:grpSp>
      <p:grpSp>
        <p:nvGrpSpPr>
          <p:cNvPr id="403" name="Google Shape;403;p30"/>
          <p:cNvGrpSpPr/>
          <p:nvPr/>
        </p:nvGrpSpPr>
        <p:grpSpPr>
          <a:xfrm>
            <a:off x="1959887" y="1684671"/>
            <a:ext cx="3424433" cy="3122279"/>
            <a:chOff x="1959887" y="1684671"/>
            <a:chExt cx="3424433" cy="3122279"/>
          </a:xfrm>
        </p:grpSpPr>
        <p:sp>
          <p:nvSpPr>
            <p:cNvPr id="404" name="Google Shape;404;p30"/>
            <p:cNvSpPr/>
            <p:nvPr/>
          </p:nvSpPr>
          <p:spPr>
            <a:xfrm rot="-3280088">
              <a:off x="2859669" y="1740600"/>
              <a:ext cx="1624870" cy="3045726"/>
            </a:xfrm>
            <a:custGeom>
              <a:rect b="b" l="l" r="r" t="t"/>
              <a:pathLst>
                <a:path extrusionOk="0" h="470" w="251">
                  <a:moveTo>
                    <a:pt x="32" y="286"/>
                  </a:moveTo>
                  <a:cubicBezTo>
                    <a:pt x="32" y="157"/>
                    <a:pt x="127" y="49"/>
                    <a:pt x="251" y="29"/>
                  </a:cubicBezTo>
                  <a:cubicBezTo>
                    <a:pt x="245" y="19"/>
                    <a:pt x="239" y="9"/>
                    <a:pt x="233" y="0"/>
                  </a:cubicBezTo>
                  <a:cubicBezTo>
                    <a:pt x="100" y="28"/>
                    <a:pt x="0" y="145"/>
                    <a:pt x="0" y="286"/>
                  </a:cubicBezTo>
                  <a:cubicBezTo>
                    <a:pt x="0" y="356"/>
                    <a:pt x="25" y="420"/>
                    <a:pt x="65" y="470"/>
                  </a:cubicBezTo>
                  <a:cubicBezTo>
                    <a:pt x="70" y="460"/>
                    <a:pt x="76" y="450"/>
                    <a:pt x="82" y="440"/>
                  </a:cubicBezTo>
                  <a:cubicBezTo>
                    <a:pt x="51" y="397"/>
                    <a:pt x="32" y="344"/>
                    <a:pt x="32" y="286"/>
                  </a:cubicBezTo>
                  <a:close/>
                </a:path>
              </a:pathLst>
            </a:custGeom>
            <a:solidFill>
              <a:srgbClr val="A1C3FA"/>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405" name="Google Shape;405;p30"/>
            <p:cNvSpPr/>
            <p:nvPr/>
          </p:nvSpPr>
          <p:spPr>
            <a:xfrm rot="-3280089">
              <a:off x="3037225" y="1789647"/>
              <a:ext cx="1575644" cy="2550423"/>
            </a:xfrm>
            <a:custGeom>
              <a:rect b="b" l="l" r="r" t="t"/>
              <a:pathLst>
                <a:path extrusionOk="0" h="411" w="254">
                  <a:moveTo>
                    <a:pt x="152" y="311"/>
                  </a:moveTo>
                  <a:cubicBezTo>
                    <a:pt x="124" y="254"/>
                    <a:pt x="145" y="185"/>
                    <a:pt x="200" y="153"/>
                  </a:cubicBezTo>
                  <a:cubicBezTo>
                    <a:pt x="217" y="143"/>
                    <a:pt x="236" y="137"/>
                    <a:pt x="254" y="136"/>
                  </a:cubicBezTo>
                  <a:cubicBezTo>
                    <a:pt x="253" y="87"/>
                    <a:pt x="241" y="41"/>
                    <a:pt x="219" y="0"/>
                  </a:cubicBezTo>
                  <a:cubicBezTo>
                    <a:pt x="95" y="20"/>
                    <a:pt x="0" y="128"/>
                    <a:pt x="0" y="257"/>
                  </a:cubicBezTo>
                  <a:cubicBezTo>
                    <a:pt x="0" y="315"/>
                    <a:pt x="19" y="368"/>
                    <a:pt x="50" y="411"/>
                  </a:cubicBezTo>
                  <a:cubicBezTo>
                    <a:pt x="75" y="371"/>
                    <a:pt x="110" y="337"/>
                    <a:pt x="152" y="311"/>
                  </a:cubicBezTo>
                  <a:close/>
                </a:path>
              </a:pathLst>
            </a:custGeom>
            <a:solidFill>
              <a:srgbClr val="0944A1"/>
            </a:solidFill>
            <a:ln cap="flat" cmpd="sng" w="9525">
              <a:solidFill>
                <a:srgbClr val="FFFFFF"/>
              </a:solidFill>
              <a:prstDash val="solid"/>
              <a:miter lim="8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406" name="Google Shape;406;p30"/>
            <p:cNvSpPr txBox="1"/>
            <p:nvPr/>
          </p:nvSpPr>
          <p:spPr>
            <a:xfrm flipH="1" rot="3725110">
              <a:off x="2866277" y="2863871"/>
              <a:ext cx="1577671" cy="563103"/>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100">
                  <a:solidFill>
                    <a:srgbClr val="FFFFFF"/>
                  </a:solidFill>
                  <a:latin typeface="Times New Roman"/>
                  <a:ea typeface="Times New Roman"/>
                  <a:cs typeface="Times New Roman"/>
                  <a:sym typeface="Times New Roman"/>
                </a:rPr>
                <a:t>Đạo đức</a:t>
              </a:r>
              <a:endParaRPr sz="1100">
                <a:solidFill>
                  <a:srgbClr val="FFFFFF"/>
                </a:solidFill>
                <a:latin typeface="Times New Roman"/>
                <a:ea typeface="Times New Roman"/>
                <a:cs typeface="Times New Roman"/>
                <a:sym typeface="Times New Roman"/>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410" name="Shape 410"/>
        <p:cNvGrpSpPr/>
        <p:nvPr/>
      </p:nvGrpSpPr>
      <p:grpSpPr>
        <a:xfrm>
          <a:off x="0" y="0"/>
          <a:ext cx="0" cy="0"/>
          <a:chOff x="0" y="0"/>
          <a:chExt cx="0" cy="0"/>
        </a:xfrm>
      </p:grpSpPr>
      <p:sp>
        <p:nvSpPr>
          <p:cNvPr id="411" name="Google Shape;411;p31"/>
          <p:cNvSpPr txBox="1"/>
          <p:nvPr/>
        </p:nvSpPr>
        <p:spPr>
          <a:xfrm>
            <a:off x="377325" y="208525"/>
            <a:ext cx="8320800" cy="456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GB">
                <a:latin typeface="Nunito"/>
                <a:ea typeface="Nunito"/>
                <a:cs typeface="Nunito"/>
                <a:sym typeface="Nunito"/>
              </a:rPr>
              <a:t>- Yêu cầu tất yếu của công cuộc giải phóng dân tộc</a:t>
            </a:r>
            <a:endParaRPr b="1" i="1">
              <a:latin typeface="Nunito"/>
              <a:ea typeface="Nunito"/>
              <a:cs typeface="Nunito"/>
              <a:sym typeface="Nunito"/>
            </a:endParaRPr>
          </a:p>
          <a:p>
            <a:pPr indent="0" lvl="0" marL="0" rtl="0" algn="l">
              <a:spcBef>
                <a:spcPts val="0"/>
              </a:spcBef>
              <a:spcAft>
                <a:spcPts val="0"/>
              </a:spcAft>
              <a:buNone/>
            </a:pPr>
            <a:r>
              <a:rPr lang="en-GB">
                <a:latin typeface="Nunito"/>
                <a:ea typeface="Nunito"/>
                <a:cs typeface="Nunito"/>
                <a:sym typeface="Nunito"/>
              </a:rPr>
              <a:t>+ Người tìm thấy trong chủ nghĩa Mác Lênin sự thống nhất biện chứng giữa giải phóng dân tộc, giải phóng giai cấp, giải phóng con người. </a:t>
            </a:r>
            <a:endParaRPr>
              <a:latin typeface="Nunito"/>
              <a:ea typeface="Nunito"/>
              <a:cs typeface="Nunito"/>
              <a:sym typeface="Nunito"/>
            </a:endParaRPr>
          </a:p>
          <a:p>
            <a:pPr indent="0" lvl="0" marL="0" rtl="0" algn="l">
              <a:spcBef>
                <a:spcPts val="0"/>
              </a:spcBef>
              <a:spcAft>
                <a:spcPts val="0"/>
              </a:spcAft>
              <a:buNone/>
            </a:pPr>
            <a:r>
              <a:rPr lang="en-GB">
                <a:latin typeface="Nunito"/>
                <a:ea typeface="Nunito"/>
                <a:cs typeface="Nunito"/>
                <a:sym typeface="Nunito"/>
              </a:rPr>
              <a:t>+ Chỉ có chủ nghĩa xã hội (CNXH) mới giải phóng dân tộc, giai cấp, nhân loại. Đem lại độc lập, tự do thật sự cho các dân tộc. Đó cũng là mục tiêu mà Hồ Chí Minh và cách mạng Việt Nam hướng tới.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b="1" i="1" lang="en-GB">
                <a:latin typeface="Nunito"/>
                <a:ea typeface="Nunito"/>
                <a:cs typeface="Nunito"/>
                <a:sym typeface="Nunito"/>
              </a:rPr>
              <a:t>- Phương diện đạo đức, hướng tới giá trị nhân đạo, nhân văn mácxít. </a:t>
            </a:r>
            <a:endParaRPr b="1" i="1">
              <a:latin typeface="Nunito"/>
              <a:ea typeface="Nunito"/>
              <a:cs typeface="Nunito"/>
              <a:sym typeface="Nunito"/>
            </a:endParaRPr>
          </a:p>
          <a:p>
            <a:pPr indent="0" lvl="0" marL="0" rtl="0" algn="l">
              <a:spcBef>
                <a:spcPts val="0"/>
              </a:spcBef>
              <a:spcAft>
                <a:spcPts val="0"/>
              </a:spcAft>
              <a:buNone/>
            </a:pPr>
            <a:r>
              <a:rPr lang="en-GB">
                <a:latin typeface="Nunito"/>
                <a:ea typeface="Nunito"/>
                <a:cs typeface="Nunito"/>
                <a:sym typeface="Nunito"/>
              </a:rPr>
              <a:t>+ Tìm thấy cơ sở lí luận giải quyết mối quan hệ cá nhân với xã hội “sự phát triển tự do của mỗi người là điều kiện phát cho sự phát triển tự do của tất cả mọi người”. </a:t>
            </a:r>
            <a:endParaRPr>
              <a:latin typeface="Nunito"/>
              <a:ea typeface="Nunito"/>
              <a:cs typeface="Nunito"/>
              <a:sym typeface="Nunito"/>
            </a:endParaRPr>
          </a:p>
          <a:p>
            <a:pPr indent="0" lvl="0" marL="0" rtl="0" algn="l">
              <a:spcBef>
                <a:spcPts val="0"/>
              </a:spcBef>
              <a:spcAft>
                <a:spcPts val="0"/>
              </a:spcAft>
              <a:buNone/>
            </a:pPr>
            <a:r>
              <a:rPr lang="en-GB">
                <a:latin typeface="Nunito"/>
                <a:ea typeface="Nunito"/>
                <a:cs typeface="Nunito"/>
                <a:sym typeface="Nunito"/>
              </a:rPr>
              <a:t>+ CNXH là giai đoạn phát triển mới về đạo đức nhằm giải phóng dân tộc, giai cấp, giải phóng con người và cả xã hội loài người.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b="1" i="1" lang="en-GB">
                <a:latin typeface="Nunito"/>
                <a:ea typeface="Nunito"/>
                <a:cs typeface="Nunito"/>
                <a:sym typeface="Nunito"/>
              </a:rPr>
              <a:t>- Phương diện văn hóa</a:t>
            </a:r>
            <a:endParaRPr b="1" i="1">
              <a:latin typeface="Nunito"/>
              <a:ea typeface="Nunito"/>
              <a:cs typeface="Nunito"/>
              <a:sym typeface="Nunito"/>
            </a:endParaRPr>
          </a:p>
          <a:p>
            <a:pPr indent="0" lvl="0" marL="0" rtl="0" algn="l">
              <a:spcBef>
                <a:spcPts val="0"/>
              </a:spcBef>
              <a:spcAft>
                <a:spcPts val="0"/>
              </a:spcAft>
              <a:buNone/>
            </a:pPr>
            <a:r>
              <a:rPr lang="en-GB">
                <a:latin typeface="Nunito"/>
                <a:ea typeface="Nunito"/>
                <a:cs typeface="Nunito"/>
                <a:sym typeface="Nunito"/>
              </a:rPr>
              <a:t>+ Văn hóa trong chủ nghĩa xã hội ở Việt Nam có quan hệ biện chứng với chính trị, kinh tế. Quá trình xây dựng chủ nghĩa xã hội ở Việt Nam cũng chính là quá trình xây dựng một nền văn hóa mà trong đó kết tinh, kế thừa, phát triển những giá trị truyền thống văn hóa tốt đẹp hàng ngàn năm của dân tộc Việt Nam. </a:t>
            </a:r>
            <a:endParaRPr>
              <a:latin typeface="Nunito"/>
              <a:ea typeface="Nunito"/>
              <a:cs typeface="Nunito"/>
              <a:sym typeface="Nunito"/>
            </a:endParaRPr>
          </a:p>
          <a:p>
            <a:pPr indent="0" lvl="0" marL="0" rtl="0" algn="l">
              <a:spcBef>
                <a:spcPts val="0"/>
              </a:spcBef>
              <a:spcAft>
                <a:spcPts val="0"/>
              </a:spcAft>
              <a:buNone/>
            </a:pPr>
            <a:r>
              <a:rPr lang="en-GB">
                <a:latin typeface="Nunito"/>
                <a:ea typeface="Nunito"/>
                <a:cs typeface="Nunito"/>
                <a:sym typeface="Nunito"/>
              </a:rPr>
              <a:t>+ Tiếp thu tinh hoa văn hóa thế giới, kết hợp truyền thống với hiện đại, dân tộc và quốc tế.</a:t>
            </a:r>
            <a:endParaRPr>
              <a:latin typeface="Nunito"/>
              <a:ea typeface="Nunito"/>
              <a:cs typeface="Nunito"/>
              <a:sym typeface="Nunito"/>
            </a:endParaRPr>
          </a:p>
        </p:txBody>
      </p:sp>
    </p:spTree>
  </p:cSld>
  <p:clrMapOvr>
    <a:masterClrMapping/>
  </p:clrMapOvr>
  <mc:AlternateContent>
    <mc:Choice Requires="p14">
      <p:transition spd="slow" p14:dur="1000">
        <p:push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415" name="Shape 415"/>
        <p:cNvGrpSpPr/>
        <p:nvPr/>
      </p:nvGrpSpPr>
      <p:grpSpPr>
        <a:xfrm>
          <a:off x="0" y="0"/>
          <a:ext cx="0" cy="0"/>
          <a:chOff x="0" y="0"/>
          <a:chExt cx="0" cy="0"/>
        </a:xfrm>
      </p:grpSpPr>
      <p:sp>
        <p:nvSpPr>
          <p:cNvPr id="416" name="Google Shape;416;p32"/>
          <p:cNvSpPr txBox="1"/>
          <p:nvPr/>
        </p:nvSpPr>
        <p:spPr>
          <a:xfrm>
            <a:off x="1070100" y="443175"/>
            <a:ext cx="7003800" cy="81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2)</a:t>
            </a:r>
            <a:r>
              <a:rPr lang="en-GB" sz="1800" u="sng">
                <a:solidFill>
                  <a:srgbClr val="FFFFFF"/>
                </a:solidFill>
                <a:latin typeface="Times New Roman"/>
                <a:ea typeface="Times New Roman"/>
                <a:cs typeface="Times New Roman"/>
                <a:sym typeface="Times New Roman"/>
              </a:rPr>
              <a:t>	Đặc trưng bản chất tổng quát của chủ nghĩa xã hội ở Việt Nam</a:t>
            </a:r>
            <a:endParaRPr sz="1800" u="sng">
              <a:solidFill>
                <a:srgbClr val="FFFFFF"/>
              </a:solidFill>
              <a:latin typeface="Times New Roman"/>
              <a:ea typeface="Times New Roman"/>
              <a:cs typeface="Times New Roman"/>
              <a:sym typeface="Times New Roman"/>
            </a:endParaRPr>
          </a:p>
        </p:txBody>
      </p:sp>
      <p:sp>
        <p:nvSpPr>
          <p:cNvPr id="417" name="Google Shape;417;p32"/>
          <p:cNvSpPr txBox="1"/>
          <p:nvPr/>
        </p:nvSpPr>
        <p:spPr>
          <a:xfrm>
            <a:off x="1410525" y="834050"/>
            <a:ext cx="7003800" cy="81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FFFFFF"/>
                </a:solidFill>
                <a:latin typeface="Times New Roman"/>
                <a:ea typeface="Times New Roman"/>
                <a:cs typeface="Times New Roman"/>
                <a:sym typeface="Times New Roman"/>
              </a:rPr>
              <a:t>Chính trị: </a:t>
            </a:r>
            <a:r>
              <a:rPr i="1" lang="en-GB" sz="1800">
                <a:solidFill>
                  <a:srgbClr val="FFFFFF"/>
                </a:solidFill>
                <a:latin typeface="Times New Roman"/>
                <a:ea typeface="Times New Roman"/>
                <a:cs typeface="Times New Roman"/>
                <a:sym typeface="Times New Roman"/>
              </a:rPr>
              <a:t>chế độ chính trị do nhân dân làm chủ</a:t>
            </a:r>
            <a:endParaRPr i="1"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i="1" lang="en-GB" sz="1800">
                <a:solidFill>
                  <a:srgbClr val="FFFFFF"/>
                </a:solidFill>
                <a:latin typeface="Times New Roman"/>
                <a:ea typeface="Times New Roman"/>
                <a:cs typeface="Times New Roman"/>
                <a:sym typeface="Times New Roman"/>
              </a:rPr>
              <a:t>Nhân dân lao động</a:t>
            </a:r>
            <a:r>
              <a:rPr lang="en-GB" sz="1800">
                <a:solidFill>
                  <a:srgbClr val="FFFFFF"/>
                </a:solidFill>
                <a:latin typeface="Times New Roman"/>
                <a:ea typeface="Times New Roman"/>
                <a:cs typeface="Times New Roman"/>
                <a:sym typeface="Times New Roman"/>
              </a:rPr>
              <a:t>  làm chủ (2013)</a:t>
            </a:r>
            <a:endParaRPr sz="1800">
              <a:solidFill>
                <a:srgbClr val="FFFFFF"/>
              </a:solidFill>
              <a:latin typeface="Times New Roman"/>
              <a:ea typeface="Times New Roman"/>
              <a:cs typeface="Times New Roman"/>
              <a:sym typeface="Times New Roman"/>
            </a:endParaRPr>
          </a:p>
          <a:p>
            <a:pPr indent="0" lvl="0" marL="457200" rtl="0" algn="l">
              <a:spcBef>
                <a:spcPts val="0"/>
              </a:spcBef>
              <a:spcAft>
                <a:spcPts val="0"/>
              </a:spcAft>
              <a:buNone/>
            </a:pPr>
            <a:r>
              <a:rPr lang="en-GB" sz="1800">
                <a:solidFill>
                  <a:srgbClr val="F9CB9C"/>
                </a:solidFill>
                <a:latin typeface="Times New Roman"/>
                <a:ea typeface="Times New Roman"/>
                <a:cs typeface="Times New Roman"/>
                <a:sym typeface="Times New Roman"/>
              </a:rPr>
              <a:t>Nhân dân làm chủ (2006)</a:t>
            </a:r>
            <a:endParaRPr sz="1800">
              <a:solidFill>
                <a:srgbClr val="F9CB9C"/>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Quyền lực trong xã hội tập trung trong tay nhân dân</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Nòng cốt là liên minh công-nông-trí thức</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Nhà nước là của dân, do dân và vì dân</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Chủ nghĩa xã hội chính là sự nghiệp của chính bản thân nhân dân, dựa vào sức mạnh của toàn dân để đưa lại quyền lợi cho nhân dân.</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Đảng Cộng sản lãnh đạo.</a:t>
            </a:r>
            <a:endParaRPr sz="1800">
              <a:solidFill>
                <a:srgbClr val="FFFFFF"/>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b="1" lang="en-GB" sz="1800">
                <a:solidFill>
                  <a:srgbClr val="FFFFFF"/>
                </a:solidFill>
                <a:latin typeface="Times New Roman"/>
                <a:ea typeface="Times New Roman"/>
                <a:cs typeface="Times New Roman"/>
                <a:sym typeface="Times New Roman"/>
              </a:rPr>
              <a:t>Kinh tế:</a:t>
            </a:r>
            <a:endParaRPr b="1"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Chế độ xã hội có nền kinh tế phát triển </a:t>
            </a:r>
            <a:r>
              <a:rPr i="1" lang="en-GB" sz="1800">
                <a:solidFill>
                  <a:srgbClr val="FFFFFF"/>
                </a:solidFill>
                <a:latin typeface="Times New Roman"/>
                <a:ea typeface="Times New Roman"/>
                <a:cs typeface="Times New Roman"/>
                <a:sym typeface="Times New Roman"/>
              </a:rPr>
              <a:t>dựa trên cơ sở năng suất lao động XH cao (2013) / </a:t>
            </a:r>
            <a:r>
              <a:rPr lang="en-GB" sz="1800">
                <a:solidFill>
                  <a:srgbClr val="F9CB9C"/>
                </a:solidFill>
                <a:latin typeface="Times New Roman"/>
                <a:ea typeface="Times New Roman"/>
                <a:cs typeface="Times New Roman"/>
                <a:sym typeface="Times New Roman"/>
              </a:rPr>
              <a:t>Dựa trên lực lượng sản xuất hiện đại (2006)</a:t>
            </a:r>
            <a:endParaRPr sz="1800">
              <a:solidFill>
                <a:srgbClr val="F9CB9C"/>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Nền kinh tế đó phải gắn liền với sự phát triển của khoa học - kỹ thuật</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rgbClr val="FFFFFF"/>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5818E"/>
        </a:solidFill>
      </p:bgPr>
    </p:bg>
    <p:spTree>
      <p:nvGrpSpPr>
        <p:cNvPr id="421" name="Shape 421"/>
        <p:cNvGrpSpPr/>
        <p:nvPr/>
      </p:nvGrpSpPr>
      <p:grpSpPr>
        <a:xfrm>
          <a:off x="0" y="0"/>
          <a:ext cx="0" cy="0"/>
          <a:chOff x="0" y="0"/>
          <a:chExt cx="0" cy="0"/>
        </a:xfrm>
      </p:grpSpPr>
      <p:sp>
        <p:nvSpPr>
          <p:cNvPr id="422" name="Google Shape;422;p33"/>
          <p:cNvSpPr txBox="1"/>
          <p:nvPr/>
        </p:nvSpPr>
        <p:spPr>
          <a:xfrm>
            <a:off x="1155150" y="189625"/>
            <a:ext cx="6833700" cy="6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Times New Roman"/>
                <a:ea typeface="Times New Roman"/>
                <a:cs typeface="Times New Roman"/>
                <a:sym typeface="Times New Roman"/>
              </a:rPr>
              <a:t>2)</a:t>
            </a:r>
            <a:r>
              <a:rPr lang="en-GB" sz="1800" u="sng">
                <a:solidFill>
                  <a:srgbClr val="FFFFFF"/>
                </a:solidFill>
                <a:latin typeface="Times New Roman"/>
                <a:ea typeface="Times New Roman"/>
                <a:cs typeface="Times New Roman"/>
                <a:sym typeface="Times New Roman"/>
              </a:rPr>
              <a:t>	Đặc trưng bản chất tổng quát của chủ nghĩa xã hội ở Việt Nam</a:t>
            </a:r>
            <a:endParaRPr sz="1800" u="sng">
              <a:solidFill>
                <a:srgbClr val="FFFFFF"/>
              </a:solidFill>
              <a:latin typeface="Times New Roman"/>
              <a:ea typeface="Times New Roman"/>
              <a:cs typeface="Times New Roman"/>
              <a:sym typeface="Times New Roman"/>
            </a:endParaRPr>
          </a:p>
        </p:txBody>
      </p:sp>
      <p:sp>
        <p:nvSpPr>
          <p:cNvPr id="423" name="Google Shape;423;p33"/>
          <p:cNvSpPr txBox="1"/>
          <p:nvPr/>
        </p:nvSpPr>
        <p:spPr>
          <a:xfrm>
            <a:off x="1155150" y="877525"/>
            <a:ext cx="6986400" cy="81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FFFFFF"/>
                </a:solidFill>
                <a:latin typeface="Times New Roman"/>
                <a:ea typeface="Times New Roman"/>
                <a:cs typeface="Times New Roman"/>
                <a:sym typeface="Times New Roman"/>
              </a:rPr>
              <a:t>Xã hội: </a:t>
            </a:r>
            <a:r>
              <a:rPr i="1" lang="en-GB" sz="1800">
                <a:solidFill>
                  <a:srgbClr val="FFFFFF"/>
                </a:solidFill>
                <a:latin typeface="Times New Roman"/>
                <a:ea typeface="Times New Roman"/>
                <a:cs typeface="Times New Roman"/>
                <a:sym typeface="Times New Roman"/>
              </a:rPr>
              <a:t>không còn người bóc lột người </a:t>
            </a:r>
            <a:endParaRPr i="1"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 Không còn bóc lột, áp bức, bất công</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Thực hiện chế độ </a:t>
            </a:r>
            <a:r>
              <a:rPr i="1" lang="en-GB" sz="1800">
                <a:solidFill>
                  <a:srgbClr val="FFFFFF"/>
                </a:solidFill>
                <a:latin typeface="Times New Roman"/>
                <a:ea typeface="Times New Roman"/>
                <a:cs typeface="Times New Roman"/>
                <a:sym typeface="Times New Roman"/>
              </a:rPr>
              <a:t>sở hữu xã hội </a:t>
            </a:r>
            <a:r>
              <a:rPr lang="en-GB" sz="1800">
                <a:solidFill>
                  <a:srgbClr val="FFFFFF"/>
                </a:solidFill>
                <a:latin typeface="Times New Roman"/>
                <a:ea typeface="Times New Roman"/>
                <a:cs typeface="Times New Roman"/>
                <a:sym typeface="Times New Roman"/>
              </a:rPr>
              <a:t>về tư liệu sản xuất</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Phân phối theo lao động </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Xã hội được xây dựng trên nguyên tắc công bằng và </a:t>
            </a:r>
            <a:r>
              <a:rPr i="1" lang="en-GB" sz="1800">
                <a:solidFill>
                  <a:srgbClr val="FFFFFF"/>
                </a:solidFill>
                <a:latin typeface="Times New Roman"/>
                <a:ea typeface="Times New Roman"/>
                <a:cs typeface="Times New Roman"/>
                <a:sym typeface="Times New Roman"/>
              </a:rPr>
              <a:t>hợp lý</a:t>
            </a:r>
            <a:endParaRPr i="1" sz="1800">
              <a:solidFill>
                <a:srgbClr val="FFFFFF"/>
              </a:solidFill>
              <a:latin typeface="Times New Roman"/>
              <a:ea typeface="Times New Roman"/>
              <a:cs typeface="Times New Roman"/>
              <a:sym typeface="Times New Roman"/>
            </a:endParaRPr>
          </a:p>
          <a:p>
            <a:pPr indent="0" lvl="0" marL="457200" rtl="0" algn="l">
              <a:spcBef>
                <a:spcPts val="0"/>
              </a:spcBef>
              <a:spcAft>
                <a:spcPts val="0"/>
              </a:spcAft>
              <a:buNone/>
            </a:pPr>
            <a:r>
              <a:t/>
            </a:r>
            <a:endParaRPr i="1" sz="18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b="1" lang="en-GB" sz="1800">
                <a:solidFill>
                  <a:srgbClr val="FFFFFF"/>
                </a:solidFill>
                <a:latin typeface="Times New Roman"/>
                <a:ea typeface="Times New Roman"/>
                <a:cs typeface="Times New Roman"/>
                <a:sym typeface="Times New Roman"/>
              </a:rPr>
              <a:t>Văn hóa:</a:t>
            </a:r>
            <a:r>
              <a:rPr lang="en-GB" sz="1800">
                <a:solidFill>
                  <a:srgbClr val="FFFFFF"/>
                </a:solidFill>
                <a:latin typeface="Times New Roman"/>
                <a:ea typeface="Times New Roman"/>
                <a:cs typeface="Times New Roman"/>
                <a:sym typeface="Times New Roman"/>
              </a:rPr>
              <a:t> </a:t>
            </a:r>
            <a:r>
              <a:rPr i="1" lang="en-GB" sz="1800">
                <a:solidFill>
                  <a:srgbClr val="FFFFFF"/>
                </a:solidFill>
                <a:latin typeface="Times New Roman"/>
                <a:ea typeface="Times New Roman"/>
                <a:cs typeface="Times New Roman"/>
                <a:sym typeface="Times New Roman"/>
              </a:rPr>
              <a:t>phát triển cao về văn hóa, đạo đức</a:t>
            </a:r>
            <a:endParaRPr i="1"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Quan hệ xã hội lành mạnh, công bằng, bình đẳng, không áp bức, bóc lột.</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Không đối lập giữa lao động tay chân và lao động trí óc, nông thôn và thành thị</a:t>
            </a:r>
            <a:endParaRPr sz="1800">
              <a:solidFill>
                <a:srgbClr val="FFFFFF"/>
              </a:solidFill>
              <a:latin typeface="Times New Roman"/>
              <a:ea typeface="Times New Roman"/>
              <a:cs typeface="Times New Roman"/>
              <a:sym typeface="Times New Roman"/>
            </a:endParaRPr>
          </a:p>
          <a:p>
            <a:pPr indent="-342900" lvl="0" marL="457200" rtl="0" algn="l">
              <a:spcBef>
                <a:spcPts val="0"/>
              </a:spcBef>
              <a:spcAft>
                <a:spcPts val="0"/>
              </a:spcAft>
              <a:buClr>
                <a:srgbClr val="FFFFFF"/>
              </a:buClr>
              <a:buSzPts val="1800"/>
              <a:buFont typeface="Times New Roman"/>
              <a:buChar char="-"/>
            </a:pPr>
            <a:r>
              <a:rPr lang="en-GB" sz="1800">
                <a:solidFill>
                  <a:srgbClr val="FFFFFF"/>
                </a:solidFill>
                <a:latin typeface="Times New Roman"/>
                <a:ea typeface="Times New Roman"/>
                <a:cs typeface="Times New Roman"/>
                <a:sym typeface="Times New Roman"/>
              </a:rPr>
              <a:t>Con người được giải phóng, có điều kiện phát triển toàn diện /</a:t>
            </a:r>
            <a:r>
              <a:rPr lang="en-GB" sz="1800">
                <a:solidFill>
                  <a:srgbClr val="F9CB9C"/>
                </a:solidFill>
                <a:latin typeface="Times New Roman"/>
                <a:ea typeface="Times New Roman"/>
                <a:cs typeface="Times New Roman"/>
                <a:sym typeface="Times New Roman"/>
              </a:rPr>
              <a:t> có điều kiện phát triển toàn diện cá nhân </a:t>
            </a:r>
            <a:r>
              <a:rPr lang="en-GB" sz="1800">
                <a:solidFill>
                  <a:srgbClr val="FFFFFF"/>
                </a:solidFill>
                <a:latin typeface="Times New Roman"/>
                <a:ea typeface="Times New Roman"/>
                <a:cs typeface="Times New Roman"/>
                <a:sym typeface="Times New Roman"/>
              </a:rPr>
              <a:t>(cương lĩnh - đh VII)</a:t>
            </a:r>
            <a:endParaRPr sz="1800">
              <a:solidFill>
                <a:srgbClr val="FFFFFF"/>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